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4" r:id="rId3"/>
    <p:sldId id="276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3" r:id="rId12"/>
    <p:sldId id="274" r:id="rId13"/>
    <p:sldId id="275" r:id="rId14"/>
    <p:sldId id="262" r:id="rId1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A535"/>
    <a:srgbClr val="CE1719"/>
    <a:srgbClr val="283583"/>
    <a:srgbClr val="009FAD"/>
    <a:srgbClr val="ACACAC"/>
    <a:srgbClr val="F29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1224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F81B92-D688-49C4-B7C3-8CE5E2A3290D}" type="datetimeFigureOut">
              <a:rPr lang="de-DE" smtClean="0"/>
              <a:t>22.05.2023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FFE95F-8846-4B17-BF1C-C8A95985A5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7987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E0BBA6-1825-41FA-BCA8-AD2E3F934C33}" type="datetimeFigureOut">
              <a:rPr lang="de-DE" smtClean="0"/>
              <a:t>22.05.2023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A6199-4BFF-43A6-9FEE-B53A406D70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2036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85900" y="2277428"/>
            <a:ext cx="6550024" cy="1281112"/>
          </a:xfrm>
        </p:spPr>
        <p:txBody>
          <a:bodyPr anchor="b">
            <a:noAutofit/>
          </a:bodyPr>
          <a:lstStyle>
            <a:lvl1pPr algn="l">
              <a:lnSpc>
                <a:spcPts val="4000"/>
              </a:lnSpc>
              <a:defRPr sz="4000" b="1" cap="all" baseline="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Hier steht der </a:t>
            </a:r>
            <a:r>
              <a:rPr lang="de-DE" dirty="0" err="1"/>
              <a:t>titel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der Präsentation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87574" y="3826254"/>
            <a:ext cx="4348350" cy="738126"/>
          </a:xfrm>
        </p:spPr>
        <p:txBody>
          <a:bodyPr>
            <a:noAutofit/>
          </a:bodyPr>
          <a:lstStyle>
            <a:lvl1pPr marL="0" indent="0" algn="l">
              <a:lnSpc>
                <a:spcPts val="2000"/>
              </a:lnSpc>
              <a:buNone/>
              <a:defRPr sz="1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Maste-Untertitelformat bearbeiten</a:t>
            </a:r>
            <a:endParaRPr lang="en-US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1B324CF9-9BAF-4A2B-8F81-BAD24567B0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8852" y="401985"/>
            <a:ext cx="2557277" cy="524257"/>
          </a:xfrm>
          <a:prstGeom prst="rect">
            <a:avLst/>
          </a:prstGeom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0C17E34F-1DD6-41D2-93AD-AD798A153816}"/>
              </a:ext>
            </a:extLst>
          </p:cNvPr>
          <p:cNvSpPr/>
          <p:nvPr userDrawn="1"/>
        </p:nvSpPr>
        <p:spPr>
          <a:xfrm>
            <a:off x="0" y="3539488"/>
            <a:ext cx="3690825" cy="21336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59A46109-D908-4720-BB6F-C459A1DAC93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87574" y="4595813"/>
            <a:ext cx="4348350" cy="609600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buNone/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Ort, Datum</a:t>
            </a:r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20E8FF01-DBA5-4C53-A19F-989A8912FBCC}"/>
              </a:ext>
            </a:extLst>
          </p:cNvPr>
          <p:cNvCxnSpPr/>
          <p:nvPr userDrawn="1"/>
        </p:nvCxnSpPr>
        <p:spPr>
          <a:xfrm flipV="1">
            <a:off x="444500" y="-533400"/>
            <a:ext cx="0" cy="3556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C5C8C1AF-A941-4C50-8143-22B523DF1BCC}"/>
              </a:ext>
            </a:extLst>
          </p:cNvPr>
          <p:cNvSpPr txBox="1"/>
          <p:nvPr userDrawn="1"/>
        </p:nvSpPr>
        <p:spPr>
          <a:xfrm>
            <a:off x="431006" y="-488157"/>
            <a:ext cx="5953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/>
              <a:t>11,46</a:t>
            </a:r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6519997F-3E95-47F1-9498-E219761CF1E2}"/>
              </a:ext>
            </a:extLst>
          </p:cNvPr>
          <p:cNvCxnSpPr/>
          <p:nvPr userDrawn="1"/>
        </p:nvCxnSpPr>
        <p:spPr>
          <a:xfrm flipV="1">
            <a:off x="7108032" y="-533400"/>
            <a:ext cx="0" cy="3556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>
            <a:extLst>
              <a:ext uri="{FF2B5EF4-FFF2-40B4-BE49-F238E27FC236}">
                <a16:creationId xmlns:a16="http://schemas.microsoft.com/office/drawing/2014/main" id="{A81FC338-E56E-44A2-B451-611C770EBD55}"/>
              </a:ext>
            </a:extLst>
          </p:cNvPr>
          <p:cNvSpPr txBox="1"/>
          <p:nvPr userDrawn="1"/>
        </p:nvSpPr>
        <p:spPr>
          <a:xfrm>
            <a:off x="7094538" y="-488157"/>
            <a:ext cx="5953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/>
              <a:t>7,05</a:t>
            </a:r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28A5FF9D-0EB6-46E2-B5B4-257CB0726732}"/>
              </a:ext>
            </a:extLst>
          </p:cNvPr>
          <p:cNvCxnSpPr/>
          <p:nvPr userDrawn="1"/>
        </p:nvCxnSpPr>
        <p:spPr>
          <a:xfrm flipV="1">
            <a:off x="8862902" y="-533400"/>
            <a:ext cx="0" cy="3556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158F0239-FE5C-41B4-B503-219E57D5EC77}"/>
              </a:ext>
            </a:extLst>
          </p:cNvPr>
          <p:cNvSpPr txBox="1"/>
          <p:nvPr userDrawn="1"/>
        </p:nvSpPr>
        <p:spPr>
          <a:xfrm>
            <a:off x="8849408" y="-488157"/>
            <a:ext cx="5953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/>
              <a:t>11,93</a:t>
            </a:r>
          </a:p>
        </p:txBody>
      </p: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891409BD-6C63-46F6-AE64-0511D2B5BF92}"/>
              </a:ext>
            </a:extLst>
          </p:cNvPr>
          <p:cNvCxnSpPr>
            <a:cxnSpLocks/>
          </p:cNvCxnSpPr>
          <p:nvPr userDrawn="1"/>
        </p:nvCxnSpPr>
        <p:spPr>
          <a:xfrm flipH="1">
            <a:off x="-364331" y="2045969"/>
            <a:ext cx="302419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EEB4DCA2-5D7C-48B1-BF3B-AA6013F1B4F5}"/>
              </a:ext>
            </a:extLst>
          </p:cNvPr>
          <p:cNvSpPr txBox="1"/>
          <p:nvPr userDrawn="1"/>
        </p:nvSpPr>
        <p:spPr>
          <a:xfrm>
            <a:off x="-443706" y="1780381"/>
            <a:ext cx="49450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50"/>
            </a:lvl1pPr>
          </a:lstStyle>
          <a:p>
            <a:pPr lvl="0"/>
            <a:r>
              <a:rPr lang="de-DE" dirty="0"/>
              <a:t>3,84</a:t>
            </a:r>
          </a:p>
        </p:txBody>
      </p: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A5486088-A69A-46AD-9F5D-C25E3C945479}"/>
              </a:ext>
            </a:extLst>
          </p:cNvPr>
          <p:cNvCxnSpPr>
            <a:cxnSpLocks/>
          </p:cNvCxnSpPr>
          <p:nvPr userDrawn="1"/>
        </p:nvCxnSpPr>
        <p:spPr>
          <a:xfrm flipH="1">
            <a:off x="-364331" y="1195069"/>
            <a:ext cx="302419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>
            <a:extLst>
              <a:ext uri="{FF2B5EF4-FFF2-40B4-BE49-F238E27FC236}">
                <a16:creationId xmlns:a16="http://schemas.microsoft.com/office/drawing/2014/main" id="{7FCDF987-4088-4963-96B6-39B4ADD7E5FE}"/>
              </a:ext>
            </a:extLst>
          </p:cNvPr>
          <p:cNvSpPr txBox="1"/>
          <p:nvPr userDrawn="1"/>
        </p:nvSpPr>
        <p:spPr>
          <a:xfrm>
            <a:off x="-443706" y="929481"/>
            <a:ext cx="49450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50"/>
            </a:lvl1pPr>
          </a:lstStyle>
          <a:p>
            <a:pPr lvl="0"/>
            <a:r>
              <a:rPr lang="de-DE" dirty="0"/>
              <a:t>6,22</a:t>
            </a:r>
          </a:p>
        </p:txBody>
      </p: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EB71A1F5-48B0-4ED8-8181-339E1FD69840}"/>
              </a:ext>
            </a:extLst>
          </p:cNvPr>
          <p:cNvCxnSpPr>
            <a:cxnSpLocks/>
          </p:cNvCxnSpPr>
          <p:nvPr userDrawn="1"/>
        </p:nvCxnSpPr>
        <p:spPr>
          <a:xfrm flipH="1">
            <a:off x="-364331" y="2100738"/>
            <a:ext cx="302419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>
            <a:extLst>
              <a:ext uri="{FF2B5EF4-FFF2-40B4-BE49-F238E27FC236}">
                <a16:creationId xmlns:a16="http://schemas.microsoft.com/office/drawing/2014/main" id="{961313CC-5590-468A-B3EF-1A802DF7D846}"/>
              </a:ext>
            </a:extLst>
          </p:cNvPr>
          <p:cNvSpPr txBox="1"/>
          <p:nvPr userDrawn="1"/>
        </p:nvSpPr>
        <p:spPr>
          <a:xfrm>
            <a:off x="-443706" y="2126138"/>
            <a:ext cx="49450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50"/>
            </a:lvl1pPr>
          </a:lstStyle>
          <a:p>
            <a:pPr lvl="0"/>
            <a:r>
              <a:rPr lang="de-DE" dirty="0"/>
              <a:t>3,69</a:t>
            </a:r>
          </a:p>
        </p:txBody>
      </p: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227982AA-239C-403D-BBB1-647F0015F95A}"/>
              </a:ext>
            </a:extLst>
          </p:cNvPr>
          <p:cNvCxnSpPr>
            <a:cxnSpLocks/>
          </p:cNvCxnSpPr>
          <p:nvPr userDrawn="1"/>
        </p:nvCxnSpPr>
        <p:spPr>
          <a:xfrm flipH="1">
            <a:off x="-364331" y="6177882"/>
            <a:ext cx="302419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>
            <a:extLst>
              <a:ext uri="{FF2B5EF4-FFF2-40B4-BE49-F238E27FC236}">
                <a16:creationId xmlns:a16="http://schemas.microsoft.com/office/drawing/2014/main" id="{DBCE6F69-03D1-49F6-8ABC-0F4020AE0D87}"/>
              </a:ext>
            </a:extLst>
          </p:cNvPr>
          <p:cNvSpPr txBox="1"/>
          <p:nvPr userDrawn="1"/>
        </p:nvSpPr>
        <p:spPr>
          <a:xfrm>
            <a:off x="-443706" y="6203282"/>
            <a:ext cx="49450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50"/>
            </a:lvl1pPr>
          </a:lstStyle>
          <a:p>
            <a:pPr lvl="0"/>
            <a:r>
              <a:rPr lang="de-DE" dirty="0"/>
              <a:t>7,63</a:t>
            </a:r>
          </a:p>
        </p:txBody>
      </p: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CEB98520-B6FC-4348-8D7C-36945F878366}"/>
              </a:ext>
            </a:extLst>
          </p:cNvPr>
          <p:cNvCxnSpPr/>
          <p:nvPr userDrawn="1"/>
        </p:nvCxnSpPr>
        <p:spPr>
          <a:xfrm flipV="1">
            <a:off x="1599406" y="-533400"/>
            <a:ext cx="0" cy="3556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feld 25">
            <a:extLst>
              <a:ext uri="{FF2B5EF4-FFF2-40B4-BE49-F238E27FC236}">
                <a16:creationId xmlns:a16="http://schemas.microsoft.com/office/drawing/2014/main" id="{B2DBAA76-CCE2-4F78-9853-BE8E65C1C8AF}"/>
              </a:ext>
            </a:extLst>
          </p:cNvPr>
          <p:cNvSpPr txBox="1"/>
          <p:nvPr userDrawn="1"/>
        </p:nvSpPr>
        <p:spPr>
          <a:xfrm>
            <a:off x="1585912" y="-488157"/>
            <a:ext cx="5953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/>
              <a:t>8,25</a:t>
            </a:r>
          </a:p>
        </p:txBody>
      </p: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DD05A46A-5C7A-4B84-A059-FE43FB670A92}"/>
              </a:ext>
            </a:extLst>
          </p:cNvPr>
          <p:cNvCxnSpPr>
            <a:cxnSpLocks/>
          </p:cNvCxnSpPr>
          <p:nvPr userDrawn="1"/>
        </p:nvCxnSpPr>
        <p:spPr>
          <a:xfrm flipH="1">
            <a:off x="-364331" y="753744"/>
            <a:ext cx="302419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>
            <a:extLst>
              <a:ext uri="{FF2B5EF4-FFF2-40B4-BE49-F238E27FC236}">
                <a16:creationId xmlns:a16="http://schemas.microsoft.com/office/drawing/2014/main" id="{C9984686-D1CD-4ED2-8969-14662DF03199}"/>
              </a:ext>
            </a:extLst>
          </p:cNvPr>
          <p:cNvSpPr txBox="1"/>
          <p:nvPr userDrawn="1"/>
        </p:nvSpPr>
        <p:spPr>
          <a:xfrm>
            <a:off x="-443706" y="494506"/>
            <a:ext cx="49450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50"/>
            </a:lvl1pPr>
          </a:lstStyle>
          <a:p>
            <a:pPr lvl="0"/>
            <a:r>
              <a:rPr lang="de-DE" dirty="0"/>
              <a:t>7,44</a:t>
            </a:r>
          </a:p>
        </p:txBody>
      </p: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2931A252-0F61-4BF7-B599-2526760F65E4}"/>
              </a:ext>
            </a:extLst>
          </p:cNvPr>
          <p:cNvCxnSpPr>
            <a:cxnSpLocks/>
          </p:cNvCxnSpPr>
          <p:nvPr userDrawn="1"/>
        </p:nvCxnSpPr>
        <p:spPr>
          <a:xfrm flipH="1">
            <a:off x="-364331" y="325119"/>
            <a:ext cx="302419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>
            <a:extLst>
              <a:ext uri="{FF2B5EF4-FFF2-40B4-BE49-F238E27FC236}">
                <a16:creationId xmlns:a16="http://schemas.microsoft.com/office/drawing/2014/main" id="{390F875A-3399-4268-8154-D75643121D99}"/>
              </a:ext>
            </a:extLst>
          </p:cNvPr>
          <p:cNvSpPr txBox="1"/>
          <p:nvPr userDrawn="1"/>
        </p:nvSpPr>
        <p:spPr>
          <a:xfrm>
            <a:off x="-443706" y="69056"/>
            <a:ext cx="49450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50"/>
            </a:lvl1pPr>
          </a:lstStyle>
          <a:p>
            <a:pPr lvl="0"/>
            <a:r>
              <a:rPr lang="de-DE" dirty="0"/>
              <a:t>8,63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EC636E26-B6AD-44AA-86BF-860C15F196F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00200" y="6329161"/>
            <a:ext cx="4194175" cy="306790"/>
          </a:xfrm>
        </p:spPr>
        <p:txBody>
          <a:bodyPr vert="horz" wrap="none" lIns="0" tIns="0" rIns="0" bIns="0" rtlCol="0" anchor="ctr"/>
          <a:lstStyle>
            <a:lvl1pPr marL="0" indent="0">
              <a:buNone/>
              <a:defRPr lang="de-DE" sz="1400" spc="70" baseline="0" dirty="0" smtClean="0">
                <a:latin typeface="BentonSans Cond Medium" panose="02000606030000020004" pitchFamily="50" charset="0"/>
              </a:defRPr>
            </a:lvl1pPr>
          </a:lstStyle>
          <a:p>
            <a:pPr marL="0" lvl="0" defTabSz="457200"/>
            <a:r>
              <a:rPr lang="de-DE" dirty="0"/>
              <a:t>www.mkw.nrw</a:t>
            </a:r>
          </a:p>
        </p:txBody>
      </p:sp>
    </p:spTree>
    <p:extLst>
      <p:ext uri="{BB962C8B-B14F-4D97-AF65-F5344CB8AC3E}">
        <p14:creationId xmlns:p14="http://schemas.microsoft.com/office/powerpoint/2010/main" val="4054647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Bild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5109540-44B4-4B90-8807-34C8FADF13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FF9BB-C9AF-4E0D-8761-613099AE874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5B783F4-5C54-48BC-947F-D8C3FE070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Hier steht der Titel der Präsentation</a:t>
            </a:r>
            <a:endParaRPr lang="de-DE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AE14B87-D26F-472E-A46C-47A8D1DCE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2694" y="2100263"/>
            <a:ext cx="3575027" cy="4076700"/>
          </a:xfrm>
        </p:spPr>
        <p:txBody>
          <a:bodyPr/>
          <a:lstStyle>
            <a:lvl1pPr marL="288000" indent="-288000">
              <a:defRPr/>
            </a:lvl1pPr>
            <a:lvl2pPr marL="288000" indent="-288000">
              <a:defRPr/>
            </a:lvl2pPr>
            <a:lvl3pPr marL="288000" indent="-288000">
              <a:defRPr/>
            </a:lvl3pPr>
            <a:lvl4pPr marL="288000" indent="-288000">
              <a:defRPr/>
            </a:lvl4pPr>
            <a:lvl5pPr marL="288000" indent="-288000"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endParaRPr lang="de-DE" dirty="0"/>
          </a:p>
        </p:txBody>
      </p:sp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0720A1E1-C6F3-4AC9-A424-B3671B32C91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28921" y="2100262"/>
            <a:ext cx="3537267" cy="4076701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de-DE" dirty="0"/>
              <a:t> 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AFC988F5-D316-4D29-B8A0-1D1B192EE0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02694" y="1195069"/>
            <a:ext cx="7263494" cy="85090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/>
            </a:lvl1pPr>
            <a:lvl2pPr>
              <a:lnSpc>
                <a:spcPts val="2400"/>
              </a:lnSpc>
              <a:defRPr sz="2000" b="1"/>
            </a:lvl2pPr>
            <a:lvl3pPr>
              <a:lnSpc>
                <a:spcPts val="2400"/>
              </a:lnSpc>
              <a:defRPr sz="2000" b="1"/>
            </a:lvl3pPr>
            <a:lvl4pPr>
              <a:lnSpc>
                <a:spcPts val="2400"/>
              </a:lnSpc>
              <a:defRPr sz="2000" b="1"/>
            </a:lvl4pPr>
            <a:lvl5pPr>
              <a:lnSpc>
                <a:spcPts val="2400"/>
              </a:lnSpc>
              <a:defRPr sz="2000" b="1"/>
            </a:lvl5pPr>
          </a:lstStyle>
          <a:p>
            <a:pPr lvl="0"/>
            <a:r>
              <a:rPr lang="de-DE" dirty="0"/>
              <a:t>Mastertitelformat bearbeiten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20276506-AB9E-43B9-B92C-5FDE86058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800207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_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5109540-44B4-4B90-8807-34C8FADF13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FF9BB-C9AF-4E0D-8761-613099AE874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5B783F4-5C54-48BC-947F-D8C3FE070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Hier steht der Titel der Präsentation</a:t>
            </a:r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AFC988F5-D316-4D29-B8A0-1D1B192EE0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02694" y="1195069"/>
            <a:ext cx="7263494" cy="85090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/>
            </a:lvl1pPr>
            <a:lvl2pPr>
              <a:lnSpc>
                <a:spcPts val="2400"/>
              </a:lnSpc>
              <a:defRPr sz="2000" b="1"/>
            </a:lvl2pPr>
            <a:lvl3pPr>
              <a:lnSpc>
                <a:spcPts val="2400"/>
              </a:lnSpc>
              <a:defRPr sz="2000" b="1"/>
            </a:lvl3pPr>
            <a:lvl4pPr>
              <a:lnSpc>
                <a:spcPts val="2400"/>
              </a:lnSpc>
              <a:defRPr sz="2000" b="1"/>
            </a:lvl4pPr>
            <a:lvl5pPr>
              <a:lnSpc>
                <a:spcPts val="2400"/>
              </a:lnSpc>
              <a:defRPr sz="2000" b="1"/>
            </a:lvl5pPr>
          </a:lstStyle>
          <a:p>
            <a:pPr lvl="0"/>
            <a:r>
              <a:rPr lang="de-DE" dirty="0"/>
              <a:t>Mastertitelformat bearbeiten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20276506-AB9E-43B9-B92C-5FDE86058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58290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85900" y="2277428"/>
            <a:ext cx="6550024" cy="1281112"/>
          </a:xfrm>
        </p:spPr>
        <p:txBody>
          <a:bodyPr anchor="b">
            <a:noAutofit/>
          </a:bodyPr>
          <a:lstStyle>
            <a:lvl1pPr algn="l">
              <a:lnSpc>
                <a:spcPts val="4000"/>
              </a:lnSpc>
              <a:defRPr sz="4000" b="1" cap="all" baseline="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Schlussfolie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87574" y="3826254"/>
            <a:ext cx="4348350" cy="738126"/>
          </a:xfrm>
        </p:spPr>
        <p:txBody>
          <a:bodyPr>
            <a:noAutofit/>
          </a:bodyPr>
          <a:lstStyle>
            <a:lvl1pPr marL="0" indent="0" algn="l">
              <a:lnSpc>
                <a:spcPts val="2000"/>
              </a:lnSpc>
              <a:buNone/>
              <a:defRPr sz="1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Maste-Untertitelformat bearbeiten</a:t>
            </a:r>
            <a:endParaRPr lang="en-US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1B324CF9-9BAF-4A2B-8F81-BAD24567B0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8852" y="401985"/>
            <a:ext cx="2557277" cy="524257"/>
          </a:xfrm>
          <a:prstGeom prst="rect">
            <a:avLst/>
          </a:prstGeom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0C17E34F-1DD6-41D2-93AD-AD798A153816}"/>
              </a:ext>
            </a:extLst>
          </p:cNvPr>
          <p:cNvSpPr/>
          <p:nvPr userDrawn="1"/>
        </p:nvSpPr>
        <p:spPr>
          <a:xfrm>
            <a:off x="0" y="3539488"/>
            <a:ext cx="3690825" cy="21336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20E8FF01-DBA5-4C53-A19F-989A8912FBCC}"/>
              </a:ext>
            </a:extLst>
          </p:cNvPr>
          <p:cNvCxnSpPr/>
          <p:nvPr userDrawn="1"/>
        </p:nvCxnSpPr>
        <p:spPr>
          <a:xfrm flipV="1">
            <a:off x="444500" y="-533400"/>
            <a:ext cx="0" cy="3556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C5C8C1AF-A941-4C50-8143-22B523DF1BCC}"/>
              </a:ext>
            </a:extLst>
          </p:cNvPr>
          <p:cNvSpPr txBox="1"/>
          <p:nvPr userDrawn="1"/>
        </p:nvSpPr>
        <p:spPr>
          <a:xfrm>
            <a:off x="431006" y="-488157"/>
            <a:ext cx="5953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/>
              <a:t>11,46</a:t>
            </a:r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6519997F-3E95-47F1-9498-E219761CF1E2}"/>
              </a:ext>
            </a:extLst>
          </p:cNvPr>
          <p:cNvCxnSpPr/>
          <p:nvPr userDrawn="1"/>
        </p:nvCxnSpPr>
        <p:spPr>
          <a:xfrm flipV="1">
            <a:off x="7108032" y="-533400"/>
            <a:ext cx="0" cy="3556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>
            <a:extLst>
              <a:ext uri="{FF2B5EF4-FFF2-40B4-BE49-F238E27FC236}">
                <a16:creationId xmlns:a16="http://schemas.microsoft.com/office/drawing/2014/main" id="{A81FC338-E56E-44A2-B451-611C770EBD55}"/>
              </a:ext>
            </a:extLst>
          </p:cNvPr>
          <p:cNvSpPr txBox="1"/>
          <p:nvPr userDrawn="1"/>
        </p:nvSpPr>
        <p:spPr>
          <a:xfrm>
            <a:off x="7094538" y="-488157"/>
            <a:ext cx="5953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/>
              <a:t>7,05</a:t>
            </a:r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28A5FF9D-0EB6-46E2-B5B4-257CB0726732}"/>
              </a:ext>
            </a:extLst>
          </p:cNvPr>
          <p:cNvCxnSpPr/>
          <p:nvPr userDrawn="1"/>
        </p:nvCxnSpPr>
        <p:spPr>
          <a:xfrm flipV="1">
            <a:off x="8862902" y="-533400"/>
            <a:ext cx="0" cy="3556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158F0239-FE5C-41B4-B503-219E57D5EC77}"/>
              </a:ext>
            </a:extLst>
          </p:cNvPr>
          <p:cNvSpPr txBox="1"/>
          <p:nvPr userDrawn="1"/>
        </p:nvSpPr>
        <p:spPr>
          <a:xfrm>
            <a:off x="8849408" y="-488157"/>
            <a:ext cx="5953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/>
              <a:t>11,93</a:t>
            </a:r>
          </a:p>
        </p:txBody>
      </p: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891409BD-6C63-46F6-AE64-0511D2B5BF92}"/>
              </a:ext>
            </a:extLst>
          </p:cNvPr>
          <p:cNvCxnSpPr>
            <a:cxnSpLocks/>
          </p:cNvCxnSpPr>
          <p:nvPr userDrawn="1"/>
        </p:nvCxnSpPr>
        <p:spPr>
          <a:xfrm flipH="1">
            <a:off x="-364331" y="2045969"/>
            <a:ext cx="302419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EEB4DCA2-5D7C-48B1-BF3B-AA6013F1B4F5}"/>
              </a:ext>
            </a:extLst>
          </p:cNvPr>
          <p:cNvSpPr txBox="1"/>
          <p:nvPr userDrawn="1"/>
        </p:nvSpPr>
        <p:spPr>
          <a:xfrm>
            <a:off x="-443706" y="1780381"/>
            <a:ext cx="49450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50"/>
            </a:lvl1pPr>
          </a:lstStyle>
          <a:p>
            <a:pPr lvl="0"/>
            <a:r>
              <a:rPr lang="de-DE" dirty="0"/>
              <a:t>3,84</a:t>
            </a:r>
          </a:p>
        </p:txBody>
      </p: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A5486088-A69A-46AD-9F5D-C25E3C945479}"/>
              </a:ext>
            </a:extLst>
          </p:cNvPr>
          <p:cNvCxnSpPr>
            <a:cxnSpLocks/>
          </p:cNvCxnSpPr>
          <p:nvPr userDrawn="1"/>
        </p:nvCxnSpPr>
        <p:spPr>
          <a:xfrm flipH="1">
            <a:off x="-364331" y="1195069"/>
            <a:ext cx="302419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>
            <a:extLst>
              <a:ext uri="{FF2B5EF4-FFF2-40B4-BE49-F238E27FC236}">
                <a16:creationId xmlns:a16="http://schemas.microsoft.com/office/drawing/2014/main" id="{7FCDF987-4088-4963-96B6-39B4ADD7E5FE}"/>
              </a:ext>
            </a:extLst>
          </p:cNvPr>
          <p:cNvSpPr txBox="1"/>
          <p:nvPr userDrawn="1"/>
        </p:nvSpPr>
        <p:spPr>
          <a:xfrm>
            <a:off x="-443706" y="929481"/>
            <a:ext cx="49450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50"/>
            </a:lvl1pPr>
          </a:lstStyle>
          <a:p>
            <a:pPr lvl="0"/>
            <a:r>
              <a:rPr lang="de-DE" dirty="0"/>
              <a:t>6,22</a:t>
            </a:r>
          </a:p>
        </p:txBody>
      </p: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EB71A1F5-48B0-4ED8-8181-339E1FD69840}"/>
              </a:ext>
            </a:extLst>
          </p:cNvPr>
          <p:cNvCxnSpPr>
            <a:cxnSpLocks/>
          </p:cNvCxnSpPr>
          <p:nvPr userDrawn="1"/>
        </p:nvCxnSpPr>
        <p:spPr>
          <a:xfrm flipH="1">
            <a:off x="-364331" y="2100738"/>
            <a:ext cx="302419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>
            <a:extLst>
              <a:ext uri="{FF2B5EF4-FFF2-40B4-BE49-F238E27FC236}">
                <a16:creationId xmlns:a16="http://schemas.microsoft.com/office/drawing/2014/main" id="{961313CC-5590-468A-B3EF-1A802DF7D846}"/>
              </a:ext>
            </a:extLst>
          </p:cNvPr>
          <p:cNvSpPr txBox="1"/>
          <p:nvPr userDrawn="1"/>
        </p:nvSpPr>
        <p:spPr>
          <a:xfrm>
            <a:off x="-443706" y="2126138"/>
            <a:ext cx="49450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50"/>
            </a:lvl1pPr>
          </a:lstStyle>
          <a:p>
            <a:pPr lvl="0"/>
            <a:r>
              <a:rPr lang="de-DE" dirty="0"/>
              <a:t>3,69</a:t>
            </a:r>
          </a:p>
        </p:txBody>
      </p: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227982AA-239C-403D-BBB1-647F0015F95A}"/>
              </a:ext>
            </a:extLst>
          </p:cNvPr>
          <p:cNvCxnSpPr>
            <a:cxnSpLocks/>
          </p:cNvCxnSpPr>
          <p:nvPr userDrawn="1"/>
        </p:nvCxnSpPr>
        <p:spPr>
          <a:xfrm flipH="1">
            <a:off x="-364331" y="6177882"/>
            <a:ext cx="302419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>
            <a:extLst>
              <a:ext uri="{FF2B5EF4-FFF2-40B4-BE49-F238E27FC236}">
                <a16:creationId xmlns:a16="http://schemas.microsoft.com/office/drawing/2014/main" id="{DBCE6F69-03D1-49F6-8ABC-0F4020AE0D87}"/>
              </a:ext>
            </a:extLst>
          </p:cNvPr>
          <p:cNvSpPr txBox="1"/>
          <p:nvPr userDrawn="1"/>
        </p:nvSpPr>
        <p:spPr>
          <a:xfrm>
            <a:off x="-443706" y="6203282"/>
            <a:ext cx="49450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50"/>
            </a:lvl1pPr>
          </a:lstStyle>
          <a:p>
            <a:pPr lvl="0"/>
            <a:r>
              <a:rPr lang="de-DE" dirty="0"/>
              <a:t>7,63</a:t>
            </a:r>
          </a:p>
        </p:txBody>
      </p: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CEB98520-B6FC-4348-8D7C-36945F878366}"/>
              </a:ext>
            </a:extLst>
          </p:cNvPr>
          <p:cNvCxnSpPr/>
          <p:nvPr userDrawn="1"/>
        </p:nvCxnSpPr>
        <p:spPr>
          <a:xfrm flipV="1">
            <a:off x="1599406" y="-533400"/>
            <a:ext cx="0" cy="3556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feld 25">
            <a:extLst>
              <a:ext uri="{FF2B5EF4-FFF2-40B4-BE49-F238E27FC236}">
                <a16:creationId xmlns:a16="http://schemas.microsoft.com/office/drawing/2014/main" id="{B2DBAA76-CCE2-4F78-9853-BE8E65C1C8AF}"/>
              </a:ext>
            </a:extLst>
          </p:cNvPr>
          <p:cNvSpPr txBox="1"/>
          <p:nvPr userDrawn="1"/>
        </p:nvSpPr>
        <p:spPr>
          <a:xfrm>
            <a:off x="1585912" y="-488157"/>
            <a:ext cx="5953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/>
              <a:t>8,25</a:t>
            </a:r>
          </a:p>
        </p:txBody>
      </p: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DD05A46A-5C7A-4B84-A059-FE43FB670A92}"/>
              </a:ext>
            </a:extLst>
          </p:cNvPr>
          <p:cNvCxnSpPr>
            <a:cxnSpLocks/>
          </p:cNvCxnSpPr>
          <p:nvPr userDrawn="1"/>
        </p:nvCxnSpPr>
        <p:spPr>
          <a:xfrm flipH="1">
            <a:off x="-364331" y="753744"/>
            <a:ext cx="302419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>
            <a:extLst>
              <a:ext uri="{FF2B5EF4-FFF2-40B4-BE49-F238E27FC236}">
                <a16:creationId xmlns:a16="http://schemas.microsoft.com/office/drawing/2014/main" id="{C9984686-D1CD-4ED2-8969-14662DF03199}"/>
              </a:ext>
            </a:extLst>
          </p:cNvPr>
          <p:cNvSpPr txBox="1"/>
          <p:nvPr userDrawn="1"/>
        </p:nvSpPr>
        <p:spPr>
          <a:xfrm>
            <a:off x="-443706" y="494506"/>
            <a:ext cx="49450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50"/>
            </a:lvl1pPr>
          </a:lstStyle>
          <a:p>
            <a:pPr lvl="0"/>
            <a:r>
              <a:rPr lang="de-DE" dirty="0"/>
              <a:t>7,44</a:t>
            </a:r>
          </a:p>
        </p:txBody>
      </p: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2931A252-0F61-4BF7-B599-2526760F65E4}"/>
              </a:ext>
            </a:extLst>
          </p:cNvPr>
          <p:cNvCxnSpPr>
            <a:cxnSpLocks/>
          </p:cNvCxnSpPr>
          <p:nvPr userDrawn="1"/>
        </p:nvCxnSpPr>
        <p:spPr>
          <a:xfrm flipH="1">
            <a:off x="-364331" y="325119"/>
            <a:ext cx="302419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>
            <a:extLst>
              <a:ext uri="{FF2B5EF4-FFF2-40B4-BE49-F238E27FC236}">
                <a16:creationId xmlns:a16="http://schemas.microsoft.com/office/drawing/2014/main" id="{390F875A-3399-4268-8154-D75643121D99}"/>
              </a:ext>
            </a:extLst>
          </p:cNvPr>
          <p:cNvSpPr txBox="1"/>
          <p:nvPr userDrawn="1"/>
        </p:nvSpPr>
        <p:spPr>
          <a:xfrm>
            <a:off x="-443706" y="69056"/>
            <a:ext cx="49450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50"/>
            </a:lvl1pPr>
          </a:lstStyle>
          <a:p>
            <a:pPr lvl="0"/>
            <a:r>
              <a:rPr lang="de-DE" dirty="0"/>
              <a:t>8,63</a:t>
            </a:r>
          </a:p>
        </p:txBody>
      </p:sp>
      <p:sp>
        <p:nvSpPr>
          <p:cNvPr id="31" name="Textplatzhalter 5">
            <a:extLst>
              <a:ext uri="{FF2B5EF4-FFF2-40B4-BE49-F238E27FC236}">
                <a16:creationId xmlns:a16="http://schemas.microsoft.com/office/drawing/2014/main" id="{BB612070-E2A1-409C-AFE0-D7D1FCEEA9C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00200" y="6329161"/>
            <a:ext cx="4194175" cy="306790"/>
          </a:xfrm>
        </p:spPr>
        <p:txBody>
          <a:bodyPr vert="horz" wrap="none" lIns="0" tIns="0" rIns="0" bIns="0" rtlCol="0" anchor="ctr"/>
          <a:lstStyle>
            <a:lvl1pPr marL="0" indent="0">
              <a:buNone/>
              <a:defRPr lang="de-DE" sz="1400" spc="70" baseline="0" dirty="0" smtClean="0">
                <a:latin typeface="BentonSans Cond Medium" panose="02000606030000020004" pitchFamily="50" charset="0"/>
              </a:defRPr>
            </a:lvl1pPr>
          </a:lstStyle>
          <a:p>
            <a:pPr marL="0" lvl="0" defTabSz="457200"/>
            <a:r>
              <a:rPr lang="de-DE" dirty="0"/>
              <a:t>www.mkw.nrw</a:t>
            </a:r>
          </a:p>
        </p:txBody>
      </p:sp>
    </p:spTree>
    <p:extLst>
      <p:ext uri="{BB962C8B-B14F-4D97-AF65-F5344CB8AC3E}">
        <p14:creationId xmlns:p14="http://schemas.microsoft.com/office/powerpoint/2010/main" val="2540947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D5A0BDC-396D-48AD-9448-C73CDF2E64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FF9BB-C9AF-4E0D-8761-613099AE874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C5B9D7E-9526-4AD1-8BCD-6199BAD26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Hier steht der Titel der Präsentation</a:t>
            </a:r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ED8C1A5-2AE4-4163-B6BA-D0850649001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47675" y="1381125"/>
            <a:ext cx="403225" cy="403225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#</a:t>
            </a:r>
          </a:p>
        </p:txBody>
      </p:sp>
      <p:sp>
        <p:nvSpPr>
          <p:cNvPr id="9" name="Textplatzhalter 7">
            <a:extLst>
              <a:ext uri="{FF2B5EF4-FFF2-40B4-BE49-F238E27FC236}">
                <a16:creationId xmlns:a16="http://schemas.microsoft.com/office/drawing/2014/main" id="{F461ECCA-CB7B-4132-94CB-5585935491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7675" y="2100263"/>
            <a:ext cx="403225" cy="403225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#</a:t>
            </a:r>
          </a:p>
        </p:txBody>
      </p:sp>
      <p:sp>
        <p:nvSpPr>
          <p:cNvPr id="10" name="Textplatzhalter 7">
            <a:extLst>
              <a:ext uri="{FF2B5EF4-FFF2-40B4-BE49-F238E27FC236}">
                <a16:creationId xmlns:a16="http://schemas.microsoft.com/office/drawing/2014/main" id="{51B1D9C5-3001-4E4C-AB97-D7D885F328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7675" y="2819401"/>
            <a:ext cx="403225" cy="403225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#</a:t>
            </a:r>
          </a:p>
        </p:txBody>
      </p:sp>
      <p:sp>
        <p:nvSpPr>
          <p:cNvPr id="11" name="Textplatzhalter 7">
            <a:extLst>
              <a:ext uri="{FF2B5EF4-FFF2-40B4-BE49-F238E27FC236}">
                <a16:creationId xmlns:a16="http://schemas.microsoft.com/office/drawing/2014/main" id="{0184F3B7-371D-4269-85F1-7ED246D3CF0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7675" y="3538539"/>
            <a:ext cx="403225" cy="403225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#</a:t>
            </a:r>
          </a:p>
        </p:txBody>
      </p:sp>
      <p:sp>
        <p:nvSpPr>
          <p:cNvPr id="12" name="Textplatzhalter 7">
            <a:extLst>
              <a:ext uri="{FF2B5EF4-FFF2-40B4-BE49-F238E27FC236}">
                <a16:creationId xmlns:a16="http://schemas.microsoft.com/office/drawing/2014/main" id="{06E35150-D5B5-41A0-80A5-C4C42369AAA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7675" y="4257677"/>
            <a:ext cx="403225" cy="403225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#</a:t>
            </a:r>
          </a:p>
        </p:txBody>
      </p:sp>
      <p:sp>
        <p:nvSpPr>
          <p:cNvPr id="13" name="Textplatzhalter 7">
            <a:extLst>
              <a:ext uri="{FF2B5EF4-FFF2-40B4-BE49-F238E27FC236}">
                <a16:creationId xmlns:a16="http://schemas.microsoft.com/office/drawing/2014/main" id="{1069D80F-2EC0-499C-8676-F4A313870FF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7675" y="4976815"/>
            <a:ext cx="403225" cy="403225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#</a:t>
            </a:r>
          </a:p>
        </p:txBody>
      </p:sp>
      <p:sp>
        <p:nvSpPr>
          <p:cNvPr id="21" name="Textplatzhalter 20">
            <a:extLst>
              <a:ext uri="{FF2B5EF4-FFF2-40B4-BE49-F238E27FC236}">
                <a16:creationId xmlns:a16="http://schemas.microsoft.com/office/drawing/2014/main" id="{7372458A-30B9-4CE5-99B7-91BFC9AE55A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03300" y="1381125"/>
            <a:ext cx="3468688" cy="403225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22" name="Textplatzhalter 20">
            <a:extLst>
              <a:ext uri="{FF2B5EF4-FFF2-40B4-BE49-F238E27FC236}">
                <a16:creationId xmlns:a16="http://schemas.microsoft.com/office/drawing/2014/main" id="{F9CFF02B-AB75-404A-A160-7C9BD39F25B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03300" y="2100263"/>
            <a:ext cx="3468688" cy="403225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23" name="Textplatzhalter 20">
            <a:extLst>
              <a:ext uri="{FF2B5EF4-FFF2-40B4-BE49-F238E27FC236}">
                <a16:creationId xmlns:a16="http://schemas.microsoft.com/office/drawing/2014/main" id="{C6385EBE-EBCB-43FA-837A-89089C04E75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03300" y="2819401"/>
            <a:ext cx="3468688" cy="403225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24" name="Textplatzhalter 20">
            <a:extLst>
              <a:ext uri="{FF2B5EF4-FFF2-40B4-BE49-F238E27FC236}">
                <a16:creationId xmlns:a16="http://schemas.microsoft.com/office/drawing/2014/main" id="{10A16F17-71B6-4F6C-9B80-9D0DB805847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003300" y="3538539"/>
            <a:ext cx="3468688" cy="403225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25" name="Textplatzhalter 20">
            <a:extLst>
              <a:ext uri="{FF2B5EF4-FFF2-40B4-BE49-F238E27FC236}">
                <a16:creationId xmlns:a16="http://schemas.microsoft.com/office/drawing/2014/main" id="{04223EDF-F90E-41D4-867D-FBF7DC18F76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03300" y="4257677"/>
            <a:ext cx="3468688" cy="403225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26" name="Textplatzhalter 20">
            <a:extLst>
              <a:ext uri="{FF2B5EF4-FFF2-40B4-BE49-F238E27FC236}">
                <a16:creationId xmlns:a16="http://schemas.microsoft.com/office/drawing/2014/main" id="{15DB60DB-A1EF-4D37-A317-912A1B7528D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03300" y="4976815"/>
            <a:ext cx="3468688" cy="403225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34" name="Textplatzhalter 7">
            <a:extLst>
              <a:ext uri="{FF2B5EF4-FFF2-40B4-BE49-F238E27FC236}">
                <a16:creationId xmlns:a16="http://schemas.microsoft.com/office/drawing/2014/main" id="{08AA3919-8824-4FFA-91E4-BBA351FA3F2E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572000" y="1381125"/>
            <a:ext cx="403225" cy="403225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#</a:t>
            </a:r>
          </a:p>
        </p:txBody>
      </p:sp>
      <p:sp>
        <p:nvSpPr>
          <p:cNvPr id="35" name="Textplatzhalter 7">
            <a:extLst>
              <a:ext uri="{FF2B5EF4-FFF2-40B4-BE49-F238E27FC236}">
                <a16:creationId xmlns:a16="http://schemas.microsoft.com/office/drawing/2014/main" id="{D921E0DC-99FE-41FC-ACFA-691CDF9FFD2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572000" y="2100263"/>
            <a:ext cx="403225" cy="403225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#</a:t>
            </a:r>
          </a:p>
        </p:txBody>
      </p:sp>
      <p:sp>
        <p:nvSpPr>
          <p:cNvPr id="36" name="Textplatzhalter 7">
            <a:extLst>
              <a:ext uri="{FF2B5EF4-FFF2-40B4-BE49-F238E27FC236}">
                <a16:creationId xmlns:a16="http://schemas.microsoft.com/office/drawing/2014/main" id="{0F17EDAB-ACBC-4CEC-8283-17E039AF0DD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572000" y="2819401"/>
            <a:ext cx="403225" cy="403225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#</a:t>
            </a:r>
          </a:p>
        </p:txBody>
      </p:sp>
      <p:sp>
        <p:nvSpPr>
          <p:cNvPr id="37" name="Textplatzhalter 7">
            <a:extLst>
              <a:ext uri="{FF2B5EF4-FFF2-40B4-BE49-F238E27FC236}">
                <a16:creationId xmlns:a16="http://schemas.microsoft.com/office/drawing/2014/main" id="{E5F72D4F-C0D3-4FA7-8135-B4C71B4DC52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572000" y="3538539"/>
            <a:ext cx="403225" cy="403225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#</a:t>
            </a:r>
          </a:p>
        </p:txBody>
      </p:sp>
      <p:sp>
        <p:nvSpPr>
          <p:cNvPr id="38" name="Textplatzhalter 7">
            <a:extLst>
              <a:ext uri="{FF2B5EF4-FFF2-40B4-BE49-F238E27FC236}">
                <a16:creationId xmlns:a16="http://schemas.microsoft.com/office/drawing/2014/main" id="{5BC07337-9F45-4C9F-A5E4-E105147E6FE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572000" y="4257677"/>
            <a:ext cx="403225" cy="403225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#</a:t>
            </a:r>
          </a:p>
        </p:txBody>
      </p:sp>
      <p:sp>
        <p:nvSpPr>
          <p:cNvPr id="39" name="Textplatzhalter 7">
            <a:extLst>
              <a:ext uri="{FF2B5EF4-FFF2-40B4-BE49-F238E27FC236}">
                <a16:creationId xmlns:a16="http://schemas.microsoft.com/office/drawing/2014/main" id="{3238920A-02F5-441B-AB4E-259C6AD2F6E5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572000" y="4976815"/>
            <a:ext cx="403225" cy="403225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#</a:t>
            </a:r>
          </a:p>
        </p:txBody>
      </p:sp>
      <p:sp>
        <p:nvSpPr>
          <p:cNvPr id="40" name="Textplatzhalter 20">
            <a:extLst>
              <a:ext uri="{FF2B5EF4-FFF2-40B4-BE49-F238E27FC236}">
                <a16:creationId xmlns:a16="http://schemas.microsoft.com/office/drawing/2014/main" id="{3B35FF52-919E-4F3D-A704-E2393A37A56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127625" y="1381125"/>
            <a:ext cx="3468688" cy="403225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41" name="Textplatzhalter 20">
            <a:extLst>
              <a:ext uri="{FF2B5EF4-FFF2-40B4-BE49-F238E27FC236}">
                <a16:creationId xmlns:a16="http://schemas.microsoft.com/office/drawing/2014/main" id="{3F9A433D-93F6-4568-915B-2B7FFF1CB32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127625" y="2100263"/>
            <a:ext cx="3468688" cy="403225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42" name="Textplatzhalter 20">
            <a:extLst>
              <a:ext uri="{FF2B5EF4-FFF2-40B4-BE49-F238E27FC236}">
                <a16:creationId xmlns:a16="http://schemas.microsoft.com/office/drawing/2014/main" id="{93252F63-F6FD-4968-A168-2E3832DAF6F4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127625" y="2819401"/>
            <a:ext cx="3468688" cy="403225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43" name="Textplatzhalter 20">
            <a:extLst>
              <a:ext uri="{FF2B5EF4-FFF2-40B4-BE49-F238E27FC236}">
                <a16:creationId xmlns:a16="http://schemas.microsoft.com/office/drawing/2014/main" id="{0752DDED-3598-471D-97F9-B8A111E8D714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127625" y="3538539"/>
            <a:ext cx="3468688" cy="403225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44" name="Textplatzhalter 20">
            <a:extLst>
              <a:ext uri="{FF2B5EF4-FFF2-40B4-BE49-F238E27FC236}">
                <a16:creationId xmlns:a16="http://schemas.microsoft.com/office/drawing/2014/main" id="{2A13FBC6-B60E-4FBD-A2C3-49E9BC85E26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127625" y="4257677"/>
            <a:ext cx="3468688" cy="403225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45" name="Textplatzhalter 20">
            <a:extLst>
              <a:ext uri="{FF2B5EF4-FFF2-40B4-BE49-F238E27FC236}">
                <a16:creationId xmlns:a16="http://schemas.microsoft.com/office/drawing/2014/main" id="{51912076-FE49-4B05-8121-ADE2010FEC76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127625" y="4976815"/>
            <a:ext cx="3468688" cy="403225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46" name="Textplatzhalter 7">
            <a:extLst>
              <a:ext uri="{FF2B5EF4-FFF2-40B4-BE49-F238E27FC236}">
                <a16:creationId xmlns:a16="http://schemas.microsoft.com/office/drawing/2014/main" id="{BF62BC59-2FD5-44E2-9EE8-9F5D1CFE067A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47675" y="5695953"/>
            <a:ext cx="403225" cy="403225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#</a:t>
            </a:r>
          </a:p>
        </p:txBody>
      </p:sp>
      <p:sp>
        <p:nvSpPr>
          <p:cNvPr id="47" name="Textplatzhalter 20">
            <a:extLst>
              <a:ext uri="{FF2B5EF4-FFF2-40B4-BE49-F238E27FC236}">
                <a16:creationId xmlns:a16="http://schemas.microsoft.com/office/drawing/2014/main" id="{2103B416-B1BB-46AF-84A0-EADCD938D1EA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003300" y="5695953"/>
            <a:ext cx="3468688" cy="403225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48" name="Textplatzhalter 7">
            <a:extLst>
              <a:ext uri="{FF2B5EF4-FFF2-40B4-BE49-F238E27FC236}">
                <a16:creationId xmlns:a16="http://schemas.microsoft.com/office/drawing/2014/main" id="{5111B5B6-15D1-41C5-B625-4E427DAC75E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572000" y="5695953"/>
            <a:ext cx="403225" cy="403225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#</a:t>
            </a:r>
          </a:p>
        </p:txBody>
      </p:sp>
      <p:sp>
        <p:nvSpPr>
          <p:cNvPr id="49" name="Textplatzhalter 20">
            <a:extLst>
              <a:ext uri="{FF2B5EF4-FFF2-40B4-BE49-F238E27FC236}">
                <a16:creationId xmlns:a16="http://schemas.microsoft.com/office/drawing/2014/main" id="{E29E23B1-0396-4980-8A32-3179DA37861F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127625" y="5695953"/>
            <a:ext cx="3468688" cy="403225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50" name="Titel 49">
            <a:extLst>
              <a:ext uri="{FF2B5EF4-FFF2-40B4-BE49-F238E27FC236}">
                <a16:creationId xmlns:a16="http://schemas.microsoft.com/office/drawing/2014/main" id="{FFC15C5A-C2A8-4D59-AB6F-42BA86653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14783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Hier steht der Titel der Präsentation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9BB-C9AF-4E0D-8761-613099AE8747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C6D223EC-10CC-4CD9-9947-A0B4741287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02694" y="1195069"/>
            <a:ext cx="7263494" cy="85090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/>
            </a:lvl1pPr>
            <a:lvl2pPr>
              <a:lnSpc>
                <a:spcPts val="2400"/>
              </a:lnSpc>
              <a:defRPr sz="2000" b="1"/>
            </a:lvl2pPr>
            <a:lvl3pPr>
              <a:lnSpc>
                <a:spcPts val="2400"/>
              </a:lnSpc>
              <a:defRPr sz="2000" b="1"/>
            </a:lvl3pPr>
            <a:lvl4pPr>
              <a:lnSpc>
                <a:spcPts val="2400"/>
              </a:lnSpc>
              <a:defRPr sz="2000" b="1"/>
            </a:lvl4pPr>
            <a:lvl5pPr>
              <a:lnSpc>
                <a:spcPts val="2400"/>
              </a:lnSpc>
              <a:defRPr sz="2000" b="1"/>
            </a:lvl5pPr>
          </a:lstStyle>
          <a:p>
            <a:pPr lvl="0"/>
            <a:r>
              <a:rPr lang="de-DE" dirty="0"/>
              <a:t>Mastertitelformat bearbeiten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F9E849B5-74D5-4BDF-9D7D-A0A69834CCF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00200" y="2100263"/>
            <a:ext cx="7265988" cy="4076700"/>
          </a:xfrm>
        </p:spPr>
        <p:txBody>
          <a:bodyPr/>
          <a:lstStyle>
            <a:lvl1pPr marL="285750" indent="-285750">
              <a:buClr>
                <a:schemeClr val="tx2"/>
              </a:buClr>
              <a:buFont typeface="Wingdings" panose="05000000000000000000" pitchFamily="2" charset="2"/>
              <a:buChar char="§"/>
              <a:defRPr/>
            </a:lvl1pPr>
            <a:lvl2pPr marL="285750" indent="-285750">
              <a:buClr>
                <a:schemeClr val="tx2"/>
              </a:buClr>
              <a:buFont typeface="Wingdings" panose="05000000000000000000" pitchFamily="2" charset="2"/>
              <a:buChar char="§"/>
              <a:defRPr/>
            </a:lvl2pPr>
            <a:lvl3pPr marL="285750" indent="-285750">
              <a:buClr>
                <a:schemeClr val="tx2"/>
              </a:buClr>
              <a:buFont typeface="Wingdings" panose="05000000000000000000" pitchFamily="2" charset="2"/>
              <a:buChar char="§"/>
              <a:defRPr/>
            </a:lvl3pPr>
            <a:lvl4pPr marL="285750" indent="-285750">
              <a:buClr>
                <a:schemeClr val="tx2"/>
              </a:buClr>
              <a:buFont typeface="Wingdings" panose="05000000000000000000" pitchFamily="2" charset="2"/>
              <a:buChar char="§"/>
              <a:defRPr/>
            </a:lvl4pPr>
            <a:lvl5pPr marL="285750" indent="-285750">
              <a:buClr>
                <a:schemeClr val="tx2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305D3920-4775-4A90-BB75-03C4748EA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05083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2694" y="2103119"/>
            <a:ext cx="7263494" cy="4073843"/>
          </a:xfrm>
        </p:spPr>
        <p:txBody>
          <a:bodyPr/>
          <a:lstStyle>
            <a:lvl1pPr marL="288000" indent="-288000">
              <a:buClr>
                <a:schemeClr val="tx2"/>
              </a:buClr>
              <a:buFont typeface="Wingdings" panose="05000000000000000000" pitchFamily="2" charset="2"/>
              <a:buChar char="§"/>
              <a:defRPr/>
            </a:lvl1pPr>
            <a:lvl2pPr marL="288000" indent="-288000">
              <a:buClr>
                <a:schemeClr val="tx2"/>
              </a:buClr>
              <a:buFont typeface="Wingdings" panose="05000000000000000000" pitchFamily="2" charset="2"/>
              <a:buChar char="§"/>
              <a:defRPr/>
            </a:lvl2pPr>
            <a:lvl3pPr marL="288000" indent="-288000">
              <a:buClr>
                <a:schemeClr val="tx2"/>
              </a:buClr>
              <a:buFont typeface="Wingdings" panose="05000000000000000000" pitchFamily="2" charset="2"/>
              <a:buChar char="§"/>
              <a:defRPr/>
            </a:lvl3pPr>
            <a:lvl4pPr marL="288000" indent="-288000">
              <a:buClr>
                <a:schemeClr val="tx2"/>
              </a:buClr>
              <a:buFont typeface="Wingdings" panose="05000000000000000000" pitchFamily="2" charset="2"/>
              <a:buChar char="§"/>
              <a:defRPr/>
            </a:lvl4pPr>
            <a:lvl5pPr marL="288000" indent="-288000">
              <a:buClr>
                <a:schemeClr val="tx2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Hier steht der Titel der Präsentation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9BB-C9AF-4E0D-8761-613099AE8747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C6D223EC-10CC-4CD9-9947-A0B4741287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02694" y="1195069"/>
            <a:ext cx="7263494" cy="85090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/>
            </a:lvl1pPr>
            <a:lvl2pPr>
              <a:lnSpc>
                <a:spcPts val="2400"/>
              </a:lnSpc>
              <a:defRPr sz="2000" b="1"/>
            </a:lvl2pPr>
            <a:lvl3pPr>
              <a:lnSpc>
                <a:spcPts val="2400"/>
              </a:lnSpc>
              <a:defRPr sz="2000" b="1"/>
            </a:lvl3pPr>
            <a:lvl4pPr>
              <a:lnSpc>
                <a:spcPts val="2400"/>
              </a:lnSpc>
              <a:defRPr sz="2000" b="1"/>
            </a:lvl4pPr>
            <a:lvl5pPr>
              <a:lnSpc>
                <a:spcPts val="2400"/>
              </a:lnSpc>
              <a:defRPr sz="2000" b="1"/>
            </a:lvl5pPr>
          </a:lstStyle>
          <a:p>
            <a:pPr lvl="0"/>
            <a:r>
              <a:rPr lang="de-DE" dirty="0"/>
              <a:t>Mastertitelformat bearbeiten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CA6DD62-911F-4591-BCFC-2BAA0AC5A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5083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_Layout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22DF231-3A27-4CFE-8BE1-C1EF988550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FF9BB-C9AF-4E0D-8761-613099AE874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73DE9C8-9616-40A7-BC01-C3FE04E63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Hier steht der Titel der Präsentation</a:t>
            </a:r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141726E9-EF7E-4C49-B0DA-0F9188DF9F6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02694" y="1195069"/>
            <a:ext cx="7263494" cy="85090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/>
            </a:lvl1pPr>
            <a:lvl2pPr>
              <a:lnSpc>
                <a:spcPts val="2400"/>
              </a:lnSpc>
              <a:defRPr sz="2000" b="1"/>
            </a:lvl2pPr>
            <a:lvl3pPr>
              <a:lnSpc>
                <a:spcPts val="2400"/>
              </a:lnSpc>
              <a:defRPr sz="2000" b="1"/>
            </a:lvl3pPr>
            <a:lvl4pPr>
              <a:lnSpc>
                <a:spcPts val="2400"/>
              </a:lnSpc>
              <a:defRPr sz="2000" b="1"/>
            </a:lvl4pPr>
            <a:lvl5pPr>
              <a:lnSpc>
                <a:spcPts val="2400"/>
              </a:lnSpc>
              <a:defRPr sz="2000" b="1"/>
            </a:lvl5pPr>
          </a:lstStyle>
          <a:p>
            <a:pPr lvl="0"/>
            <a:r>
              <a:rPr lang="de-DE" dirty="0"/>
              <a:t>Mastertitelformat bearbeiten</a:t>
            </a:r>
          </a:p>
        </p:txBody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971DB433-78F1-4F53-8103-E012F2F3E70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600200" y="2100263"/>
            <a:ext cx="7265988" cy="40767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 </a:t>
            </a:r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FD365B30-7AF5-498B-B86E-D59E83236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59598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_Layou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22DF231-3A27-4CFE-8BE1-C1EF988550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FF9BB-C9AF-4E0D-8761-613099AE874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73DE9C8-9616-40A7-BC01-C3FE04E63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Hier steht der Titel der Präsentation</a:t>
            </a:r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141726E9-EF7E-4C49-B0DA-0F9188DF9F6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02694" y="1195069"/>
            <a:ext cx="7263494" cy="85090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/>
            </a:lvl1pPr>
            <a:lvl2pPr>
              <a:lnSpc>
                <a:spcPts val="2400"/>
              </a:lnSpc>
              <a:defRPr sz="2000" b="1"/>
            </a:lvl2pPr>
            <a:lvl3pPr>
              <a:lnSpc>
                <a:spcPts val="2400"/>
              </a:lnSpc>
              <a:defRPr sz="2000" b="1"/>
            </a:lvl3pPr>
            <a:lvl4pPr>
              <a:lnSpc>
                <a:spcPts val="2400"/>
              </a:lnSpc>
              <a:defRPr sz="2000" b="1"/>
            </a:lvl4pPr>
            <a:lvl5pPr>
              <a:lnSpc>
                <a:spcPts val="2400"/>
              </a:lnSpc>
              <a:defRPr sz="2000" b="1"/>
            </a:lvl5pPr>
          </a:lstStyle>
          <a:p>
            <a:pPr lvl="0"/>
            <a:r>
              <a:rPr lang="de-DE" dirty="0"/>
              <a:t>Mastertitelformat bearbeiten</a:t>
            </a:r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D2292C0A-95A1-47FF-A381-B5645D59720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7675" y="2100263"/>
            <a:ext cx="8418513" cy="40767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 </a:t>
            </a:r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5886DDCD-3F21-44F0-93B1-BA3ACE468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35910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_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5109540-44B4-4B90-8807-34C8FADF13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FF9BB-C9AF-4E0D-8761-613099AE874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5B783F4-5C54-48BC-947F-D8C3FE070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Hier steht der Titel der Präsentation</a:t>
            </a:r>
            <a:endParaRPr lang="de-DE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AE14B87-D26F-472E-A46C-47A8D1DCE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8695" y="2100263"/>
            <a:ext cx="5177399" cy="4076700"/>
          </a:xfrm>
        </p:spPr>
        <p:txBody>
          <a:bodyPr/>
          <a:lstStyle>
            <a:lvl1pPr marL="288000" indent="-288000">
              <a:defRPr/>
            </a:lvl1pPr>
            <a:lvl2pPr marL="288000" indent="-288000">
              <a:defRPr/>
            </a:lvl2pPr>
            <a:lvl3pPr marL="288000" indent="-288000">
              <a:defRPr/>
            </a:lvl3pPr>
            <a:lvl4pPr marL="288000" indent="-288000">
              <a:defRPr/>
            </a:lvl4pPr>
            <a:lvl5pPr marL="288000" indent="-288000"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endParaRPr lang="de-DE" dirty="0"/>
          </a:p>
        </p:txBody>
      </p:sp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0720A1E1-C6F3-4AC9-A424-B3671B32C91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28" y="2100262"/>
            <a:ext cx="3537267" cy="3348037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de-DE" dirty="0"/>
              <a:t> 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AFC988F5-D316-4D29-B8A0-1D1B192EE0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02694" y="1195069"/>
            <a:ext cx="7263494" cy="85090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/>
            </a:lvl1pPr>
            <a:lvl2pPr>
              <a:lnSpc>
                <a:spcPts val="2400"/>
              </a:lnSpc>
              <a:defRPr sz="2000" b="1"/>
            </a:lvl2pPr>
            <a:lvl3pPr>
              <a:lnSpc>
                <a:spcPts val="2400"/>
              </a:lnSpc>
              <a:defRPr sz="2000" b="1"/>
            </a:lvl3pPr>
            <a:lvl4pPr>
              <a:lnSpc>
                <a:spcPts val="2400"/>
              </a:lnSpc>
              <a:defRPr sz="2000" b="1"/>
            </a:lvl4pPr>
            <a:lvl5pPr>
              <a:lnSpc>
                <a:spcPts val="2400"/>
              </a:lnSpc>
              <a:defRPr sz="2000" b="1"/>
            </a:lvl5pPr>
          </a:lstStyle>
          <a:p>
            <a:pPr lvl="0"/>
            <a:r>
              <a:rPr lang="de-DE" dirty="0"/>
              <a:t>Mastertitelformat bearbeiten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84A42732-1F56-4054-A32B-59EC0B185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27183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_Inhal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5109540-44B4-4B90-8807-34C8FADF13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FF9BB-C9AF-4E0D-8761-613099AE874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5B783F4-5C54-48BC-947F-D8C3FE070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Hier steht der Titel der Präsentation</a:t>
            </a:r>
            <a:endParaRPr lang="de-DE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AE14B87-D26F-472E-A46C-47A8D1DCE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8695" y="2100263"/>
            <a:ext cx="5177399" cy="4076700"/>
          </a:xfrm>
        </p:spPr>
        <p:txBody>
          <a:bodyPr/>
          <a:lstStyle>
            <a:lvl1pPr marL="288000" indent="-288000">
              <a:defRPr/>
            </a:lvl1pPr>
            <a:lvl2pPr marL="288000" indent="-288000">
              <a:defRPr/>
            </a:lvl2pPr>
            <a:lvl3pPr marL="288000" indent="-288000">
              <a:defRPr/>
            </a:lvl3pPr>
            <a:lvl4pPr marL="288000" indent="-288000">
              <a:defRPr/>
            </a:lvl4pPr>
            <a:lvl5pPr marL="288000" indent="-288000"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endParaRPr lang="de-DE" dirty="0"/>
          </a:p>
        </p:txBody>
      </p:sp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0720A1E1-C6F3-4AC9-A424-B3671B32C91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28" y="2100262"/>
            <a:ext cx="3537267" cy="40767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de-DE" dirty="0"/>
              <a:t> 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AFC988F5-D316-4D29-B8A0-1D1B192EE0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02694" y="1195069"/>
            <a:ext cx="7263494" cy="85090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/>
            </a:lvl1pPr>
            <a:lvl2pPr>
              <a:lnSpc>
                <a:spcPts val="2400"/>
              </a:lnSpc>
              <a:defRPr sz="2000" b="1"/>
            </a:lvl2pPr>
            <a:lvl3pPr>
              <a:lnSpc>
                <a:spcPts val="2400"/>
              </a:lnSpc>
              <a:defRPr sz="2000" b="1"/>
            </a:lvl3pPr>
            <a:lvl4pPr>
              <a:lnSpc>
                <a:spcPts val="2400"/>
              </a:lnSpc>
              <a:defRPr sz="2000" b="1"/>
            </a:lvl4pPr>
            <a:lvl5pPr>
              <a:lnSpc>
                <a:spcPts val="2400"/>
              </a:lnSpc>
              <a:defRPr sz="2000" b="1"/>
            </a:lvl5pPr>
          </a:lstStyle>
          <a:p>
            <a:pPr lvl="0"/>
            <a:r>
              <a:rPr lang="de-DE" dirty="0"/>
              <a:t>Mastertitelformat bearbeiten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B86A4354-675F-43E5-A300-86FE7FE5D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24565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5109540-44B4-4B90-8807-34C8FADF13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FF9BB-C9AF-4E0D-8761-613099AE874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5B783F4-5C54-48BC-947F-D8C3FE070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Hier steht der Titel der Präsentation</a:t>
            </a:r>
            <a:endParaRPr lang="de-DE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AE14B87-D26F-472E-A46C-47A8D1DCE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2694" y="2100263"/>
            <a:ext cx="3575027" cy="4076700"/>
          </a:xfrm>
        </p:spPr>
        <p:txBody>
          <a:bodyPr/>
          <a:lstStyle>
            <a:lvl1pPr marL="288000" indent="-288000">
              <a:defRPr/>
            </a:lvl1pPr>
            <a:lvl2pPr marL="288000" indent="-288000">
              <a:defRPr/>
            </a:lvl2pPr>
            <a:lvl3pPr marL="288000" indent="-288000">
              <a:defRPr/>
            </a:lvl3pPr>
            <a:lvl4pPr marL="288000" indent="-288000">
              <a:defRPr/>
            </a:lvl4pPr>
            <a:lvl5pPr marL="288000" indent="-288000"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endParaRPr lang="de-DE" dirty="0"/>
          </a:p>
        </p:txBody>
      </p:sp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0720A1E1-C6F3-4AC9-A424-B3671B32C91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28921" y="2100262"/>
            <a:ext cx="3537267" cy="3348037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de-DE" dirty="0"/>
              <a:t> 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AFC988F5-D316-4D29-B8A0-1D1B192EE0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02694" y="1195069"/>
            <a:ext cx="7263494" cy="85090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/>
            </a:lvl1pPr>
            <a:lvl2pPr>
              <a:lnSpc>
                <a:spcPts val="2400"/>
              </a:lnSpc>
              <a:defRPr sz="2000" b="1"/>
            </a:lvl2pPr>
            <a:lvl3pPr>
              <a:lnSpc>
                <a:spcPts val="2400"/>
              </a:lnSpc>
              <a:defRPr sz="2000" b="1"/>
            </a:lvl3pPr>
            <a:lvl4pPr>
              <a:lnSpc>
                <a:spcPts val="2400"/>
              </a:lnSpc>
              <a:defRPr sz="2000" b="1"/>
            </a:lvl4pPr>
            <a:lvl5pPr>
              <a:lnSpc>
                <a:spcPts val="2400"/>
              </a:lnSpc>
              <a:defRPr sz="2000" b="1"/>
            </a:lvl5pPr>
          </a:lstStyle>
          <a:p>
            <a:pPr lvl="0"/>
            <a:r>
              <a:rPr lang="de-DE" dirty="0"/>
              <a:t>Mastertitelformat bearbeiten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94FC327B-036C-4154-BCB4-6F01A0F02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7027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2694" y="2103119"/>
            <a:ext cx="7263494" cy="407384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3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96AB597C-C260-43F4-A125-8567A9127658}"/>
              </a:ext>
            </a:extLst>
          </p:cNvPr>
          <p:cNvSpPr/>
          <p:nvPr userDrawn="1"/>
        </p:nvSpPr>
        <p:spPr>
          <a:xfrm>
            <a:off x="0" y="6654800"/>
            <a:ext cx="7199672" cy="20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01770" y="65285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F6FF9BB-C9AF-4E0D-8761-613099AE874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2694" y="6280944"/>
            <a:ext cx="6407449" cy="365125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Hier steht der Titel der Präsentation</a:t>
            </a:r>
            <a:endParaRPr lang="de-DE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6994" y="320677"/>
            <a:ext cx="6660606" cy="428624"/>
          </a:xfrm>
          <a:prstGeom prst="rect">
            <a:avLst/>
          </a:prstGeom>
        </p:spPr>
        <p:txBody>
          <a:bodyPr vert="horz" lIns="91440" tIns="72000" rIns="91440" bIns="45720" rtlCol="0" anchor="t">
            <a:no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94C1A971-3398-48A2-8DA0-DCFCBB9F737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953" y="338232"/>
            <a:ext cx="1575819" cy="326137"/>
          </a:xfrm>
          <a:prstGeom prst="rect">
            <a:avLst/>
          </a:prstGeom>
        </p:spPr>
      </p:pic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4E527D6E-741D-45C9-A37B-95C004F0C1F0}"/>
              </a:ext>
            </a:extLst>
          </p:cNvPr>
          <p:cNvCxnSpPr/>
          <p:nvPr userDrawn="1"/>
        </p:nvCxnSpPr>
        <p:spPr>
          <a:xfrm flipV="1">
            <a:off x="444500" y="-533400"/>
            <a:ext cx="0" cy="3556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>
            <a:extLst>
              <a:ext uri="{FF2B5EF4-FFF2-40B4-BE49-F238E27FC236}">
                <a16:creationId xmlns:a16="http://schemas.microsoft.com/office/drawing/2014/main" id="{171CC868-876B-498A-BD71-7A204985223E}"/>
              </a:ext>
            </a:extLst>
          </p:cNvPr>
          <p:cNvSpPr txBox="1"/>
          <p:nvPr userDrawn="1"/>
        </p:nvSpPr>
        <p:spPr>
          <a:xfrm>
            <a:off x="431006" y="-488157"/>
            <a:ext cx="5953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/>
              <a:t>11,46</a:t>
            </a:r>
          </a:p>
        </p:txBody>
      </p: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DFD60DFA-FBB8-43E4-9627-954594D7BB9E}"/>
              </a:ext>
            </a:extLst>
          </p:cNvPr>
          <p:cNvCxnSpPr/>
          <p:nvPr userDrawn="1"/>
        </p:nvCxnSpPr>
        <p:spPr>
          <a:xfrm flipV="1">
            <a:off x="7108032" y="-533400"/>
            <a:ext cx="0" cy="3556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>
            <a:extLst>
              <a:ext uri="{FF2B5EF4-FFF2-40B4-BE49-F238E27FC236}">
                <a16:creationId xmlns:a16="http://schemas.microsoft.com/office/drawing/2014/main" id="{7048661E-19F6-4EBB-BAA8-CF76DA2E5C89}"/>
              </a:ext>
            </a:extLst>
          </p:cNvPr>
          <p:cNvSpPr txBox="1"/>
          <p:nvPr userDrawn="1"/>
        </p:nvSpPr>
        <p:spPr>
          <a:xfrm>
            <a:off x="7094538" y="-488157"/>
            <a:ext cx="5953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/>
              <a:t>7,05</a:t>
            </a:r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3448435E-149A-422D-B053-C57704D9CB05}"/>
              </a:ext>
            </a:extLst>
          </p:cNvPr>
          <p:cNvCxnSpPr/>
          <p:nvPr userDrawn="1"/>
        </p:nvCxnSpPr>
        <p:spPr>
          <a:xfrm flipV="1">
            <a:off x="8862902" y="-533400"/>
            <a:ext cx="0" cy="3556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feld 26">
            <a:extLst>
              <a:ext uri="{FF2B5EF4-FFF2-40B4-BE49-F238E27FC236}">
                <a16:creationId xmlns:a16="http://schemas.microsoft.com/office/drawing/2014/main" id="{38B1D01E-49AF-41EF-A063-4EA70E0CBF9D}"/>
              </a:ext>
            </a:extLst>
          </p:cNvPr>
          <p:cNvSpPr txBox="1"/>
          <p:nvPr userDrawn="1"/>
        </p:nvSpPr>
        <p:spPr>
          <a:xfrm>
            <a:off x="8849408" y="-488157"/>
            <a:ext cx="5953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/>
              <a:t>11,93</a:t>
            </a:r>
          </a:p>
        </p:txBody>
      </p: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81A4C0D8-CBAC-4BD0-8DF0-25CCC1F94BA0}"/>
              </a:ext>
            </a:extLst>
          </p:cNvPr>
          <p:cNvCxnSpPr>
            <a:cxnSpLocks/>
          </p:cNvCxnSpPr>
          <p:nvPr userDrawn="1"/>
        </p:nvCxnSpPr>
        <p:spPr>
          <a:xfrm flipH="1">
            <a:off x="-364331" y="2045969"/>
            <a:ext cx="302419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>
            <a:extLst>
              <a:ext uri="{FF2B5EF4-FFF2-40B4-BE49-F238E27FC236}">
                <a16:creationId xmlns:a16="http://schemas.microsoft.com/office/drawing/2014/main" id="{C8DDBD7A-85C8-4A4D-9B49-EEDC10CF356A}"/>
              </a:ext>
            </a:extLst>
          </p:cNvPr>
          <p:cNvSpPr txBox="1"/>
          <p:nvPr userDrawn="1"/>
        </p:nvSpPr>
        <p:spPr>
          <a:xfrm>
            <a:off x="-443706" y="1780381"/>
            <a:ext cx="49450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50"/>
            </a:lvl1pPr>
          </a:lstStyle>
          <a:p>
            <a:pPr lvl="0"/>
            <a:r>
              <a:rPr lang="de-DE" dirty="0"/>
              <a:t>3,84</a:t>
            </a:r>
          </a:p>
        </p:txBody>
      </p: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98E5C63A-B990-4B81-AB67-5DDC4547CDD5}"/>
              </a:ext>
            </a:extLst>
          </p:cNvPr>
          <p:cNvCxnSpPr>
            <a:cxnSpLocks/>
          </p:cNvCxnSpPr>
          <p:nvPr userDrawn="1"/>
        </p:nvCxnSpPr>
        <p:spPr>
          <a:xfrm flipH="1">
            <a:off x="-364331" y="1195069"/>
            <a:ext cx="302419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feld 35">
            <a:extLst>
              <a:ext uri="{FF2B5EF4-FFF2-40B4-BE49-F238E27FC236}">
                <a16:creationId xmlns:a16="http://schemas.microsoft.com/office/drawing/2014/main" id="{5C3EA4D4-C24F-4426-A38F-0FF101D31C8D}"/>
              </a:ext>
            </a:extLst>
          </p:cNvPr>
          <p:cNvSpPr txBox="1"/>
          <p:nvPr userDrawn="1"/>
        </p:nvSpPr>
        <p:spPr>
          <a:xfrm>
            <a:off x="-443706" y="929481"/>
            <a:ext cx="49450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50"/>
            </a:lvl1pPr>
          </a:lstStyle>
          <a:p>
            <a:pPr lvl="0"/>
            <a:r>
              <a:rPr lang="de-DE" dirty="0"/>
              <a:t>6,22</a:t>
            </a:r>
          </a:p>
        </p:txBody>
      </p:sp>
      <p:cxnSp>
        <p:nvCxnSpPr>
          <p:cNvPr id="37" name="Gerader Verbinder 36">
            <a:extLst>
              <a:ext uri="{FF2B5EF4-FFF2-40B4-BE49-F238E27FC236}">
                <a16:creationId xmlns:a16="http://schemas.microsoft.com/office/drawing/2014/main" id="{AA9693F6-7B9C-42EB-9A8C-010EE614683F}"/>
              </a:ext>
            </a:extLst>
          </p:cNvPr>
          <p:cNvCxnSpPr>
            <a:cxnSpLocks/>
          </p:cNvCxnSpPr>
          <p:nvPr userDrawn="1"/>
        </p:nvCxnSpPr>
        <p:spPr>
          <a:xfrm flipH="1">
            <a:off x="-364331" y="2100738"/>
            <a:ext cx="302419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feld 37">
            <a:extLst>
              <a:ext uri="{FF2B5EF4-FFF2-40B4-BE49-F238E27FC236}">
                <a16:creationId xmlns:a16="http://schemas.microsoft.com/office/drawing/2014/main" id="{E9537110-0C9A-473D-BA39-491B3582C0A8}"/>
              </a:ext>
            </a:extLst>
          </p:cNvPr>
          <p:cNvSpPr txBox="1"/>
          <p:nvPr userDrawn="1"/>
        </p:nvSpPr>
        <p:spPr>
          <a:xfrm>
            <a:off x="-443706" y="2126138"/>
            <a:ext cx="49450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50"/>
            </a:lvl1pPr>
          </a:lstStyle>
          <a:p>
            <a:pPr lvl="0"/>
            <a:r>
              <a:rPr lang="de-DE" dirty="0"/>
              <a:t>3,69</a:t>
            </a:r>
          </a:p>
        </p:txBody>
      </p:sp>
      <p:cxnSp>
        <p:nvCxnSpPr>
          <p:cNvPr id="39" name="Gerader Verbinder 38">
            <a:extLst>
              <a:ext uri="{FF2B5EF4-FFF2-40B4-BE49-F238E27FC236}">
                <a16:creationId xmlns:a16="http://schemas.microsoft.com/office/drawing/2014/main" id="{E336D8E9-7AFC-445C-8D04-1B8ED534ADE8}"/>
              </a:ext>
            </a:extLst>
          </p:cNvPr>
          <p:cNvCxnSpPr>
            <a:cxnSpLocks/>
          </p:cNvCxnSpPr>
          <p:nvPr userDrawn="1"/>
        </p:nvCxnSpPr>
        <p:spPr>
          <a:xfrm flipH="1">
            <a:off x="-364331" y="6177882"/>
            <a:ext cx="302419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feld 39">
            <a:extLst>
              <a:ext uri="{FF2B5EF4-FFF2-40B4-BE49-F238E27FC236}">
                <a16:creationId xmlns:a16="http://schemas.microsoft.com/office/drawing/2014/main" id="{5CEDBE6D-33F5-4902-B4CB-5471EA3F80B8}"/>
              </a:ext>
            </a:extLst>
          </p:cNvPr>
          <p:cNvSpPr txBox="1"/>
          <p:nvPr userDrawn="1"/>
        </p:nvSpPr>
        <p:spPr>
          <a:xfrm>
            <a:off x="-443706" y="6203282"/>
            <a:ext cx="49450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50"/>
            </a:lvl1pPr>
          </a:lstStyle>
          <a:p>
            <a:pPr lvl="0"/>
            <a:r>
              <a:rPr lang="de-DE" dirty="0"/>
              <a:t>7,63</a:t>
            </a:r>
          </a:p>
        </p:txBody>
      </p:sp>
      <p:cxnSp>
        <p:nvCxnSpPr>
          <p:cNvPr id="41" name="Gerader Verbinder 40">
            <a:extLst>
              <a:ext uri="{FF2B5EF4-FFF2-40B4-BE49-F238E27FC236}">
                <a16:creationId xmlns:a16="http://schemas.microsoft.com/office/drawing/2014/main" id="{C1FF0A17-F937-48A0-B09C-0DD679E75D29}"/>
              </a:ext>
            </a:extLst>
          </p:cNvPr>
          <p:cNvCxnSpPr/>
          <p:nvPr userDrawn="1"/>
        </p:nvCxnSpPr>
        <p:spPr>
          <a:xfrm flipV="1">
            <a:off x="1599406" y="-533400"/>
            <a:ext cx="0" cy="3556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feld 41">
            <a:extLst>
              <a:ext uri="{FF2B5EF4-FFF2-40B4-BE49-F238E27FC236}">
                <a16:creationId xmlns:a16="http://schemas.microsoft.com/office/drawing/2014/main" id="{C8B6446C-DBC8-4DD4-9219-2757B4E41F1D}"/>
              </a:ext>
            </a:extLst>
          </p:cNvPr>
          <p:cNvSpPr txBox="1"/>
          <p:nvPr userDrawn="1"/>
        </p:nvSpPr>
        <p:spPr>
          <a:xfrm>
            <a:off x="1585912" y="-488157"/>
            <a:ext cx="5953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/>
              <a:t>8,25</a:t>
            </a:r>
          </a:p>
        </p:txBody>
      </p:sp>
      <p:cxnSp>
        <p:nvCxnSpPr>
          <p:cNvPr id="44" name="Gerader Verbinder 43">
            <a:extLst>
              <a:ext uri="{FF2B5EF4-FFF2-40B4-BE49-F238E27FC236}">
                <a16:creationId xmlns:a16="http://schemas.microsoft.com/office/drawing/2014/main" id="{C44D2AB4-5E46-4D84-ACD7-8E00CE661BA3}"/>
              </a:ext>
            </a:extLst>
          </p:cNvPr>
          <p:cNvCxnSpPr>
            <a:cxnSpLocks/>
          </p:cNvCxnSpPr>
          <p:nvPr userDrawn="1"/>
        </p:nvCxnSpPr>
        <p:spPr>
          <a:xfrm flipH="1">
            <a:off x="-364331" y="753744"/>
            <a:ext cx="302419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273504F8-7708-41E0-9F1C-2335BF7DDCE7}"/>
              </a:ext>
            </a:extLst>
          </p:cNvPr>
          <p:cNvSpPr txBox="1"/>
          <p:nvPr userDrawn="1"/>
        </p:nvSpPr>
        <p:spPr>
          <a:xfrm>
            <a:off x="-443706" y="494506"/>
            <a:ext cx="49450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50"/>
            </a:lvl1pPr>
          </a:lstStyle>
          <a:p>
            <a:pPr lvl="0"/>
            <a:r>
              <a:rPr lang="de-DE" dirty="0"/>
              <a:t>7,44</a:t>
            </a:r>
          </a:p>
        </p:txBody>
      </p:sp>
      <p:cxnSp>
        <p:nvCxnSpPr>
          <p:cNvPr id="46" name="Gerader Verbinder 45">
            <a:extLst>
              <a:ext uri="{FF2B5EF4-FFF2-40B4-BE49-F238E27FC236}">
                <a16:creationId xmlns:a16="http://schemas.microsoft.com/office/drawing/2014/main" id="{E04B01A9-4F50-4942-80BF-70572CBCDCEA}"/>
              </a:ext>
            </a:extLst>
          </p:cNvPr>
          <p:cNvCxnSpPr>
            <a:cxnSpLocks/>
          </p:cNvCxnSpPr>
          <p:nvPr userDrawn="1"/>
        </p:nvCxnSpPr>
        <p:spPr>
          <a:xfrm flipH="1">
            <a:off x="-364331" y="325119"/>
            <a:ext cx="302419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feld 46">
            <a:extLst>
              <a:ext uri="{FF2B5EF4-FFF2-40B4-BE49-F238E27FC236}">
                <a16:creationId xmlns:a16="http://schemas.microsoft.com/office/drawing/2014/main" id="{A3AF4A45-B37B-4CD9-B016-F796E7435AD1}"/>
              </a:ext>
            </a:extLst>
          </p:cNvPr>
          <p:cNvSpPr txBox="1"/>
          <p:nvPr userDrawn="1"/>
        </p:nvSpPr>
        <p:spPr>
          <a:xfrm>
            <a:off x="-443706" y="69056"/>
            <a:ext cx="49450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50"/>
            </a:lvl1pPr>
          </a:lstStyle>
          <a:p>
            <a:pPr lvl="0"/>
            <a:r>
              <a:rPr lang="de-DE" dirty="0"/>
              <a:t>8,63</a:t>
            </a:r>
          </a:p>
        </p:txBody>
      </p:sp>
    </p:spTree>
    <p:extLst>
      <p:ext uri="{BB962C8B-B14F-4D97-AF65-F5344CB8AC3E}">
        <p14:creationId xmlns:p14="http://schemas.microsoft.com/office/powerpoint/2010/main" val="251221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67" r:id="rId3"/>
    <p:sldLayoutId id="2147483662" r:id="rId4"/>
    <p:sldLayoutId id="2147483663" r:id="rId5"/>
    <p:sldLayoutId id="2147483666" r:id="rId6"/>
    <p:sldLayoutId id="2147483664" r:id="rId7"/>
    <p:sldLayoutId id="2147483668" r:id="rId8"/>
    <p:sldLayoutId id="2147483665" r:id="rId9"/>
    <p:sldLayoutId id="2147483669" r:id="rId10"/>
    <p:sldLayoutId id="2147483672" r:id="rId11"/>
    <p:sldLayoutId id="2147483671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lnSpc>
          <a:spcPts val="1900"/>
        </a:lnSpc>
        <a:spcBef>
          <a:spcPts val="0"/>
        </a:spcBef>
        <a:buClr>
          <a:schemeClr val="tx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288000" indent="-288000" algn="l" defTabSz="914400" rtl="0" eaLnBrk="1" latinLnBrk="0" hangingPunct="1">
        <a:lnSpc>
          <a:spcPts val="1900"/>
        </a:lnSpc>
        <a:spcBef>
          <a:spcPts val="0"/>
        </a:spcBef>
        <a:buFontTx/>
        <a:buBlip>
          <a:blip r:embed="rId15"/>
        </a:buBlip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288000" indent="-288000" algn="l" defTabSz="914400" rtl="0" eaLnBrk="1" latinLnBrk="0" hangingPunct="1">
        <a:lnSpc>
          <a:spcPts val="1900"/>
        </a:lnSpc>
        <a:spcBef>
          <a:spcPts val="0"/>
        </a:spcBef>
        <a:buClr>
          <a:schemeClr val="tx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288000" indent="-288000" algn="l" defTabSz="914400" rtl="0" eaLnBrk="1" latinLnBrk="0" hangingPunct="1">
        <a:lnSpc>
          <a:spcPts val="1900"/>
        </a:lnSpc>
        <a:spcBef>
          <a:spcPts val="0"/>
        </a:spcBef>
        <a:buClr>
          <a:schemeClr val="tx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00" indent="-288000" algn="l" defTabSz="914400" rtl="0" eaLnBrk="1" latinLnBrk="0" hangingPunct="1">
        <a:lnSpc>
          <a:spcPts val="1900"/>
        </a:lnSpc>
        <a:spcBef>
          <a:spcPts val="0"/>
        </a:spcBef>
        <a:buClr>
          <a:schemeClr val="tx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1" userDrawn="1">
          <p15:clr>
            <a:srgbClr val="F26B43"/>
          </p15:clr>
        </p15:guide>
        <p15:guide id="3" pos="4478" userDrawn="1">
          <p15:clr>
            <a:srgbClr val="F26B43"/>
          </p15:clr>
        </p15:guide>
        <p15:guide id="4" pos="5585" userDrawn="1">
          <p15:clr>
            <a:srgbClr val="F26B43"/>
          </p15:clr>
        </p15:guide>
        <p15:guide id="5" orient="horz" pos="1289" userDrawn="1">
          <p15:clr>
            <a:srgbClr val="F26B43"/>
          </p15:clr>
        </p15:guide>
        <p15:guide id="6" orient="horz" pos="750" userDrawn="1">
          <p15:clr>
            <a:srgbClr val="F26B43"/>
          </p15:clr>
        </p15:guide>
        <p15:guide id="7" orient="horz" pos="1323" userDrawn="1">
          <p15:clr>
            <a:srgbClr val="F26B43"/>
          </p15:clr>
        </p15:guide>
        <p15:guide id="8" orient="horz" pos="3891" userDrawn="1">
          <p15:clr>
            <a:srgbClr val="F26B43"/>
          </p15:clr>
        </p15:guide>
        <p15:guide id="9" pos="1008" userDrawn="1">
          <p15:clr>
            <a:srgbClr val="F26B43"/>
          </p15:clr>
        </p15:guide>
        <p15:guide id="10" orient="horz" pos="472" userDrawn="1">
          <p15:clr>
            <a:srgbClr val="F26B43"/>
          </p15:clr>
        </p15:guide>
        <p15:guide id="11" orient="horz" pos="202" userDrawn="1">
          <p15:clr>
            <a:srgbClr val="F26B43"/>
          </p15:clr>
        </p15:guide>
        <p15:guide id="1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ueckkehrprogramm.nrw.de/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&#252;ckkehrprogramm.nrw.de/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ueckkehrprogramm.nrw.de/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B34D30-2449-4031-B609-E915C0E59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5900" y="2277428"/>
            <a:ext cx="7010400" cy="1281112"/>
          </a:xfrm>
        </p:spPr>
        <p:txBody>
          <a:bodyPr/>
          <a:lstStyle/>
          <a:p>
            <a:r>
              <a:rPr lang="de-DE" dirty="0" smtClean="0"/>
              <a:t>Fragen und Antworten</a:t>
            </a:r>
            <a:r>
              <a:rPr lang="de-DE" dirty="0"/>
              <a:t/>
            </a:r>
            <a:br>
              <a:rPr lang="de-DE" dirty="0"/>
            </a:br>
            <a:r>
              <a:rPr lang="de-DE" sz="3800" b="0" dirty="0" smtClean="0"/>
              <a:t>zum </a:t>
            </a:r>
            <a:r>
              <a:rPr lang="de-DE" sz="3800" b="0" dirty="0" err="1" smtClean="0"/>
              <a:t>RückkehrProgramm</a:t>
            </a:r>
            <a:endParaRPr lang="de-DE" sz="3800" b="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61E3E17-C6E0-4BED-AE17-6EB1436FE8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smtClean="0"/>
              <a:t>Programm </a:t>
            </a:r>
            <a:r>
              <a:rPr lang="de-DE" dirty="0"/>
              <a:t>zur Förderung der</a:t>
            </a:r>
            <a:br>
              <a:rPr lang="de-DE" dirty="0"/>
            </a:br>
            <a:r>
              <a:rPr lang="de-DE" dirty="0"/>
              <a:t>Rückkehr des hochqualifizierten </a:t>
            </a:r>
          </a:p>
          <a:p>
            <a:r>
              <a:rPr lang="de-DE" dirty="0"/>
              <a:t>Forschungsnachwuchses aus dem</a:t>
            </a:r>
            <a:br>
              <a:rPr lang="de-DE" dirty="0"/>
            </a:br>
            <a:r>
              <a:rPr lang="de-DE" dirty="0"/>
              <a:t>Ausland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C19DEF53-6A81-43D9-A51E-D764BEA77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78049" y="4872038"/>
            <a:ext cx="4348350" cy="60960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35F03221-764E-4244-81DD-17CF2DE3BAE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00200" y="6329161"/>
            <a:ext cx="4194175" cy="306790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0856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2279CD-07F0-486B-BCA9-728CFFD1E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994" y="320677"/>
            <a:ext cx="6660606" cy="428624"/>
          </a:xfrm>
        </p:spPr>
        <p:txBody>
          <a:bodyPr>
            <a:noAutofit/>
          </a:bodyPr>
          <a:lstStyle/>
          <a:p>
            <a:r>
              <a:rPr lang="de-DE" dirty="0"/>
              <a:t>9</a:t>
            </a:r>
            <a:r>
              <a:rPr lang="de-DE" dirty="0" smtClean="0"/>
              <a:t>. Welche Fördermöglichkeiten gibt es im Anschluss?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CDB0EF-D3EA-40BA-81FF-7ABBD14F5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169" y="1990725"/>
            <a:ext cx="6407449" cy="3867150"/>
          </a:xfrm>
        </p:spPr>
        <p:txBody>
          <a:bodyPr>
            <a:normAutofit lnSpcReduction="10000"/>
          </a:bodyPr>
          <a:lstStyle/>
          <a:p>
            <a:pPr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Die </a:t>
            </a: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Mittelzusage des Landes 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sowie das erfolgreich durchlaufende Bewerbungsverfahren ermöglichen </a:t>
            </a: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den Rückkehrerinnen und Rückkehrern 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vielversprechende Verhandlungen </a:t>
            </a: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mit den potentiell aufnehmenden Universitäten in 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Nordrhein-Westfalen.</a:t>
            </a:r>
            <a:endParaRPr lang="de-DE" altLang="de-DE" dirty="0">
              <a:latin typeface="Arial" panose="020B0604020202020204" pitchFamily="34" charset="0"/>
              <a:ea typeface="ヒラギノ角ゴ Pro W3" charset="-128"/>
            </a:endParaRP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In diesen Verhandlungen kann auch eine über den Förderzeitraum des NRW-Rückkehrprogramms hinausreichende Perspektive ausgehandelt werden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. </a:t>
            </a:r>
            <a:endParaRPr lang="de-DE" altLang="de-DE" dirty="0">
              <a:latin typeface="Arial" panose="020B0604020202020204" pitchFamily="34" charset="0"/>
              <a:ea typeface="ヒラギノ角ゴ Pro W3" charset="-128"/>
            </a:endParaRP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Das </a:t>
            </a: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Land 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macht keine Auflagen dazu, wie diese Perspektive auszugestalten ist. Denkbar ist die Übernahme der Wissenschaftlerinnen und </a:t>
            </a: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Wissenschaftler in </a:t>
            </a:r>
            <a:r>
              <a:rPr lang="de-DE" altLang="de-DE" u="sng" dirty="0" err="1">
                <a:latin typeface="Arial" panose="020B0604020202020204" pitchFamily="34" charset="0"/>
                <a:ea typeface="ヒラギノ角ゴ Pro W3" charset="-128"/>
              </a:rPr>
              <a:t>Tenure</a:t>
            </a:r>
            <a:r>
              <a:rPr lang="de-DE" altLang="de-DE" u="sng" dirty="0">
                <a:latin typeface="Arial" panose="020B0604020202020204" pitchFamily="34" charset="0"/>
                <a:ea typeface="ヒラギノ角ゴ Pro W3" charset="-128"/>
              </a:rPr>
              <a:t> </a:t>
            </a:r>
            <a:r>
              <a:rPr lang="de-DE" altLang="de-DE" u="sng" dirty="0" smtClean="0">
                <a:latin typeface="Arial" panose="020B0604020202020204" pitchFamily="34" charset="0"/>
                <a:ea typeface="ヒラギノ角ゴ Pro W3" charset="-128"/>
              </a:rPr>
              <a:t>Track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, zudem erfüllt das Auswahlverfahren die Anforderungen des§ </a:t>
            </a: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38 Abs. 1 S. 3 Ziffer 5 HG 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NRW, sodass eine Berufung auf eine Professur ohne weiteres umfangreiches Berufungsverfahren möglich ist.</a:t>
            </a:r>
            <a:endParaRPr lang="de-DE" altLang="de-DE" dirty="0">
              <a:latin typeface="Arial" panose="020B0604020202020204" pitchFamily="34" charset="0"/>
              <a:ea typeface="ヒラギノ角ゴ Pro W3" charset="-128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3DE5225-3E94-492F-B2C3-9BBB65835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Rückkehrprogramm | Fragen und Antworten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4068CE8-6D35-48A1-B8AA-14E2DA2A5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9BB-C9AF-4E0D-8761-613099AE8747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034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2279CD-07F0-486B-BCA9-728CFFD1E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994" y="320677"/>
            <a:ext cx="6660606" cy="428624"/>
          </a:xfrm>
        </p:spPr>
        <p:txBody>
          <a:bodyPr>
            <a:noAutofit/>
          </a:bodyPr>
          <a:lstStyle/>
          <a:p>
            <a:r>
              <a:rPr lang="de-DE" dirty="0" smtClean="0"/>
              <a:t>10. </a:t>
            </a:r>
            <a:r>
              <a:rPr lang="de-DE" dirty="0"/>
              <a:t>Wie </a:t>
            </a:r>
            <a:r>
              <a:rPr lang="de-DE" dirty="0" smtClean="0"/>
              <a:t>kann man sich bewerben?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CDB0EF-D3EA-40BA-81FF-7ABBD14F5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169" y="1990725"/>
            <a:ext cx="6407449" cy="3867150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Die Bewerbung erfolgt durch die elektronische Übermittlung der Bewerbungsunterlagen in deutscher oder englischer 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Sprache.</a:t>
            </a:r>
            <a:endParaRPr lang="de-DE" altLang="de-DE" dirty="0">
              <a:latin typeface="Arial" panose="020B0604020202020204" pitchFamily="34" charset="0"/>
              <a:ea typeface="ヒラギノ角ゴ Pro W3" charset="-128"/>
            </a:endParaRPr>
          </a:p>
          <a:p>
            <a:pPr marL="0" indent="0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Alle Informationen hierzu erhalten Sie 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unter:</a:t>
            </a:r>
          </a:p>
          <a:p>
            <a:pPr marL="0" indent="0" algn="ctr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de-DE" altLang="de-DE" b="1" dirty="0" smtClean="0">
                <a:latin typeface="Arial" panose="020B0604020202020204" pitchFamily="34" charset="0"/>
                <a:ea typeface="ヒラギノ角ゴ Pro W3" charset="-128"/>
                <a:hlinkClick r:id="rId2"/>
              </a:rPr>
              <a:t>www.rueckkehrprogramm.nrw.de</a:t>
            </a:r>
            <a:endParaRPr lang="de-DE" altLang="de-DE" b="1" dirty="0" smtClean="0">
              <a:latin typeface="Arial" panose="020B0604020202020204" pitchFamily="34" charset="0"/>
              <a:ea typeface="ヒラギノ角ゴ Pro W3" charset="-128"/>
            </a:endParaRPr>
          </a:p>
          <a:p>
            <a:pPr marL="0" indent="0" algn="ctr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None/>
              <a:defRPr/>
            </a:pPr>
            <a:endParaRPr lang="de-DE" altLang="de-DE" b="1" dirty="0" smtClean="0">
              <a:latin typeface="Arial" panose="020B0604020202020204" pitchFamily="34" charset="0"/>
              <a:ea typeface="ヒラギノ角ゴ Pro W3" charset="-128"/>
            </a:endParaRPr>
          </a:p>
          <a:p>
            <a:pPr marL="0" indent="0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None/>
              <a:defRPr/>
            </a:pPr>
            <a:endParaRPr lang="de-DE" altLang="de-DE" dirty="0">
              <a:latin typeface="Arial" panose="020B0604020202020204" pitchFamily="34" charset="0"/>
              <a:ea typeface="ヒラギノ角ゴ Pro W3" charset="-128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3DE5225-3E94-492F-B2C3-9BBB65835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Rückkehrprogramm | Fragen und Antworten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4068CE8-6D35-48A1-B8AA-14E2DA2A5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9BB-C9AF-4E0D-8761-613099AE8747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242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2279CD-07F0-486B-BCA9-728CFFD1E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994" y="320677"/>
            <a:ext cx="6660606" cy="428624"/>
          </a:xfrm>
        </p:spPr>
        <p:txBody>
          <a:bodyPr>
            <a:noAutofit/>
          </a:bodyPr>
          <a:lstStyle/>
          <a:p>
            <a:r>
              <a:rPr lang="de-DE" dirty="0" smtClean="0"/>
              <a:t>11. Welche Unterlagen sollte die Bewerbung enthalten?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CDB0EF-D3EA-40BA-81FF-7ABBD14F5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169" y="1609725"/>
            <a:ext cx="6407449" cy="4248150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Die genauen Anforderungen können dem unter 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  <a:hlinkClick r:id="rId2"/>
              </a:rPr>
              <a:t>www.rückkehrprogramm.nrw.de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 verlinkten Bewerbungstool entnommen werden. Insbesondere sollten die Bewerbungsunterlagen </a:t>
            </a: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F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olgendes </a:t>
            </a: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umfassen: </a:t>
            </a: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Bewerbungsanschreiben</a:t>
            </a: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Lebenslauf mit Publikationsliste</a:t>
            </a: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zweiseitiger Arbeitsplan für die nächsten fünf Jahre</a:t>
            </a: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einseitige Zusammenfassung der bisherigen wissenschaftlichen Leistungen</a:t>
            </a: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bis zu zehn der wichtigsten 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Veröffentlichungen</a:t>
            </a: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dirty="0"/>
              <a:t>Angabe von zwei Referenzen (Name, Institution und E-Mail Adresse</a:t>
            </a:r>
            <a:r>
              <a:rPr lang="de-DE" dirty="0" smtClean="0"/>
              <a:t>)</a:t>
            </a:r>
          </a:p>
          <a:p>
            <a:pPr marL="0" indent="0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de-DE" dirty="0" smtClean="0"/>
              <a:t> </a:t>
            </a:r>
            <a:endParaRPr lang="de-DE" altLang="de-DE" dirty="0">
              <a:latin typeface="Arial" panose="020B0604020202020204" pitchFamily="34" charset="0"/>
              <a:ea typeface="ヒラギノ角ゴ Pro W3" charset="-128"/>
            </a:endParaRPr>
          </a:p>
          <a:p>
            <a:pPr marL="0" indent="0">
              <a:buNone/>
            </a:pPr>
            <a:r>
              <a:rPr lang="de-DE" dirty="0"/>
              <a:t>Bitte beachten Sie, dass jeweils ein Referenzschreiben separat durch die Referenzgeber bis zum </a:t>
            </a:r>
            <a:r>
              <a:rPr lang="de-DE" dirty="0" smtClean="0"/>
              <a:t>Bewerbungsschluss </a:t>
            </a:r>
            <a:r>
              <a:rPr lang="de-DE" dirty="0"/>
              <a:t>an </a:t>
            </a:r>
            <a:r>
              <a:rPr lang="de-DE" u="sng" dirty="0" smtClean="0"/>
              <a:t>ptj-rueckkehrprogramm@fz-juelich.de</a:t>
            </a:r>
            <a:r>
              <a:rPr lang="de-DE" dirty="0" smtClean="0"/>
              <a:t> übermittelt </a:t>
            </a:r>
            <a:r>
              <a:rPr lang="de-DE" dirty="0"/>
              <a:t>werden muss.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3DE5225-3E94-492F-B2C3-9BBB65835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Rückkehrprogramm | Fragen und Antworten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4068CE8-6D35-48A1-B8AA-14E2DA2A5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9BB-C9AF-4E0D-8761-613099AE8747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322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2279CD-07F0-486B-BCA9-728CFFD1E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994" y="320677"/>
            <a:ext cx="6660606" cy="428624"/>
          </a:xfrm>
        </p:spPr>
        <p:txBody>
          <a:bodyPr>
            <a:noAutofit/>
          </a:bodyPr>
          <a:lstStyle/>
          <a:p>
            <a:r>
              <a:rPr lang="de-DE" dirty="0" smtClean="0"/>
              <a:t>12. Wie verläuft das Bewerbungsverfahren?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CDB0EF-D3EA-40BA-81FF-7ABBD14F5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169" y="1711757"/>
            <a:ext cx="6407449" cy="4146118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Es handelt sich um ein zweistufiges Verfahren.</a:t>
            </a:r>
            <a:endParaRPr lang="de-DE" altLang="de-DE" dirty="0">
              <a:latin typeface="Arial" panose="020B0604020202020204" pitchFamily="34" charset="0"/>
              <a:ea typeface="ヒラギノ角ゴ Pro W3" charset="-128"/>
            </a:endParaRP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Nach </a:t>
            </a: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Ablauf der Bewerbungsfrist erfolgt eine Vorauswahl der Bewerberinnen und 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Bewerber </a:t>
            </a: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im Rahmen eines 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schriftlichen Begutachtungsverfahrens (mindestens zwei Gutachten pro Bewerbung).</a:t>
            </a:r>
            <a:endParaRPr lang="de-DE" altLang="de-DE" dirty="0">
              <a:latin typeface="Arial" panose="020B0604020202020204" pitchFamily="34" charset="0"/>
              <a:ea typeface="ヒラギノ角ゴ Pro W3" charset="-128"/>
            </a:endParaRP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Eine aus diesem Verfahren hervorgehende Auswahl von 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Kandidatinnen </a:t>
            </a: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und Kandidaten wird zu einem wissenschaftlichen 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Auswahlsymposium eingeladen. </a:t>
            </a:r>
            <a:endParaRPr lang="de-DE" altLang="de-DE" dirty="0">
              <a:latin typeface="Arial" panose="020B0604020202020204" pitchFamily="34" charset="0"/>
              <a:ea typeface="ヒラギノ角ゴ Pro W3" charset="-128"/>
            </a:endParaRP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Hier erfolgt die finale Auswahl von bis zu sechs Rückkehrerinnen bzw. Rückkehrern durch eine 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Fachjury.</a:t>
            </a:r>
            <a:endParaRPr lang="de-DE" altLang="de-DE" dirty="0">
              <a:latin typeface="Arial" panose="020B0604020202020204" pitchFamily="34" charset="0"/>
              <a:ea typeface="ヒラギノ角ゴ Pro W3" charset="-128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3DE5225-3E94-492F-B2C3-9BBB65835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Rückkehrprogramm | Fragen und Antworten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4068CE8-6D35-48A1-B8AA-14E2DA2A5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9BB-C9AF-4E0D-8761-613099AE8747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324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D648C740-E9C9-4BA5-9B78-455BBE911C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5899" y="2277428"/>
            <a:ext cx="7515226" cy="1281112"/>
          </a:xfrm>
        </p:spPr>
        <p:txBody>
          <a:bodyPr/>
          <a:lstStyle/>
          <a:p>
            <a:r>
              <a:rPr lang="de-DE" sz="3800" dirty="0" smtClean="0"/>
              <a:t>NRW-Rückkehrprogramm</a:t>
            </a:r>
            <a:endParaRPr lang="de-DE" sz="3800" dirty="0"/>
          </a:p>
        </p:txBody>
      </p:sp>
      <p:sp>
        <p:nvSpPr>
          <p:cNvPr id="4" name="Untertitel 3">
            <a:extLst>
              <a:ext uri="{FF2B5EF4-FFF2-40B4-BE49-F238E27FC236}">
                <a16:creationId xmlns:a16="http://schemas.microsoft.com/office/drawing/2014/main" id="{E0BB4829-B02C-4EFA-90E5-BE287454E6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ptj-rueckkehrprogramm@fz-juelich.de</a:t>
            </a:r>
            <a:endParaRPr lang="de-DE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5018303E-7C51-41EE-8BF8-24E4494526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2455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2279CD-07F0-486B-BCA9-728CFFD1E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994" y="320677"/>
            <a:ext cx="6660606" cy="428624"/>
          </a:xfrm>
        </p:spPr>
        <p:txBody>
          <a:bodyPr>
            <a:noAutofit/>
          </a:bodyPr>
          <a:lstStyle/>
          <a:p>
            <a:r>
              <a:rPr lang="de-DE" dirty="0"/>
              <a:t>1</a:t>
            </a:r>
            <a:r>
              <a:rPr lang="de-DE" dirty="0" smtClean="0"/>
              <a:t>. Welche Voraussetzungen sind zu erfüllen?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CDB0EF-D3EA-40BA-81FF-7ABBD14F5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169" y="1371600"/>
            <a:ext cx="6407449" cy="4486275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Das Programm steht hochqualifizierten 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Nachwuchswissenschaftlerinnen </a:t>
            </a: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und -wissenschaftlern offen, </a:t>
            </a: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deren Promotion </a:t>
            </a:r>
            <a:r>
              <a:rPr lang="de-DE" altLang="de-DE" u="sng" dirty="0">
                <a:latin typeface="Arial" panose="020B0604020202020204" pitchFamily="34" charset="0"/>
                <a:ea typeface="ヒラギノ角ゴ Pro W3" charset="-128"/>
              </a:rPr>
              <a:t>zum Zeitpunkt des Bewerbungsschlusses </a:t>
            </a: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zwei bis sechs Jahre 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(Medizin: neun Jahre) zurückliegt,</a:t>
            </a:r>
            <a:endParaRPr lang="de-DE" altLang="de-DE" dirty="0">
              <a:latin typeface="Arial" panose="020B0604020202020204" pitchFamily="34" charset="0"/>
              <a:ea typeface="ヒラギノ角ゴ Pro W3" charset="-128"/>
            </a:endParaRP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die seit mindestens 12 Monaten erfolgreich außerhalb </a:t>
            </a: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Deutschlands 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forschen, und</a:t>
            </a:r>
            <a:endParaRPr lang="de-DE" altLang="de-DE" dirty="0">
              <a:latin typeface="Arial" panose="020B0604020202020204" pitchFamily="34" charset="0"/>
              <a:ea typeface="ヒラギノ角ゴ Pro W3" charset="-128"/>
            </a:endParaRP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deren Lebensmittelpunkt in Deutschland lag, bevor sie ins Ausland gingen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.</a:t>
            </a:r>
            <a:endParaRPr lang="de-DE" altLang="de-DE" dirty="0">
              <a:latin typeface="Arial" panose="020B0604020202020204" pitchFamily="34" charset="0"/>
              <a:ea typeface="ヒラギノ角ゴ Pro W3" charset="-128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3DE5225-3E94-492F-B2C3-9BBB65835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Rückkehrprogramm | Fragen und Antworten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4068CE8-6D35-48A1-B8AA-14E2DA2A5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9BB-C9AF-4E0D-8761-613099AE8747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136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2279CD-07F0-486B-BCA9-728CFFD1E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994" y="320677"/>
            <a:ext cx="6660606" cy="428624"/>
          </a:xfrm>
        </p:spPr>
        <p:txBody>
          <a:bodyPr>
            <a:noAutofit/>
          </a:bodyPr>
          <a:lstStyle/>
          <a:p>
            <a:r>
              <a:rPr lang="de-DE" dirty="0"/>
              <a:t>2</a:t>
            </a:r>
            <a:r>
              <a:rPr lang="de-DE" dirty="0" smtClean="0"/>
              <a:t>. Welche Besonderheiten können bei </a:t>
            </a:r>
            <a:r>
              <a:rPr lang="de-DE" dirty="0"/>
              <a:t>der  </a:t>
            </a:r>
            <a:r>
              <a:rPr lang="de-DE" dirty="0" smtClean="0"/>
              <a:t>  Berechnung </a:t>
            </a:r>
            <a:r>
              <a:rPr lang="de-DE" dirty="0"/>
              <a:t>der Ausschlussfrist </a:t>
            </a:r>
            <a:r>
              <a:rPr lang="de-DE" dirty="0" smtClean="0"/>
              <a:t>berücksichtigt werden? 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CDB0EF-D3EA-40BA-81FF-7ABBD14F5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169" y="1885950"/>
            <a:ext cx="6407449" cy="3971925"/>
          </a:xfrm>
        </p:spPr>
        <p:txBody>
          <a:bodyPr>
            <a:normAutofit/>
          </a:bodyPr>
          <a:lstStyle/>
          <a:p>
            <a:r>
              <a:rPr lang="de-DE" dirty="0">
                <a:latin typeface="Arial" panose="020B0604020202020204" pitchFamily="34" charset="0"/>
                <a:ea typeface="ヒラギノ角ゴ Pro W3" charset="-128"/>
              </a:rPr>
              <a:t>Zeiten der Kindererziehung innerhalb der Frist </a:t>
            </a:r>
            <a:r>
              <a:rPr lang="de-DE" dirty="0" smtClean="0">
                <a:latin typeface="Arial" panose="020B0604020202020204" pitchFamily="34" charset="0"/>
                <a:ea typeface="ヒラギノ角ゴ Pro W3" charset="-128"/>
              </a:rPr>
              <a:t>werden </a:t>
            </a:r>
            <a:r>
              <a:rPr lang="de-DE" dirty="0">
                <a:latin typeface="Arial" panose="020B0604020202020204" pitchFamily="34" charset="0"/>
                <a:ea typeface="ヒラギノ角ゴ Pro W3" charset="-128"/>
              </a:rPr>
              <a:t>mit pauschal zwei Jahren pro Kind unter 12 Jahren angerechnet. </a:t>
            </a:r>
            <a:endParaRPr lang="de-DE" dirty="0" smtClean="0">
              <a:latin typeface="Arial" panose="020B0604020202020204" pitchFamily="34" charset="0"/>
              <a:ea typeface="ヒラギノ角ゴ Pro W3" charset="-128"/>
            </a:endParaRPr>
          </a:p>
          <a:p>
            <a:r>
              <a:rPr lang="de-DE" dirty="0" smtClean="0">
                <a:latin typeface="Arial" panose="020B0604020202020204" pitchFamily="34" charset="0"/>
                <a:ea typeface="ヒラギノ角ゴ Pro W3" charset="-128"/>
              </a:rPr>
              <a:t>Auch Ausfallzeiten aufgrund der Pflege von nahen Angehörigen sowie aufgrund eigener schwerwiegender Krankheit können anerkannt werden. </a:t>
            </a:r>
          </a:p>
          <a:p>
            <a:r>
              <a:rPr lang="de-DE" dirty="0" smtClean="0">
                <a:latin typeface="Arial" panose="020B0604020202020204" pitchFamily="34" charset="0"/>
                <a:ea typeface="ヒラギノ角ゴ Pro W3" charset="-128"/>
              </a:rPr>
              <a:t>War Ihre wissenschaftliche Arbeit durch die Covid-19-Pandemie deutlich beeinträchtigt, zum Beispiel da Labore nicht zugänglich waren? Sofern Sie eine solche Beeinträchtigung konkret nachweisen können, kann der entsprechende Zeitraum ebenfalls auf die Ausschlussfrist angerechnet werden.</a:t>
            </a:r>
          </a:p>
          <a:p>
            <a:r>
              <a:rPr lang="de-DE" dirty="0" smtClean="0">
                <a:latin typeface="Arial" panose="020B0604020202020204" pitchFamily="34" charset="0"/>
                <a:ea typeface="ヒラギノ角ゴ Pro W3" charset="-128"/>
              </a:rPr>
              <a:t>Die </a:t>
            </a:r>
            <a:r>
              <a:rPr lang="de-DE" dirty="0">
                <a:latin typeface="Arial" panose="020B0604020202020204" pitchFamily="34" charset="0"/>
                <a:ea typeface="ヒラギノ角ゴ Pro W3" charset="-128"/>
              </a:rPr>
              <a:t>Ausschlussfrist nach der Promotion (</a:t>
            </a:r>
            <a:r>
              <a:rPr lang="de-DE" dirty="0" smtClean="0">
                <a:latin typeface="Arial" panose="020B0604020202020204" pitchFamily="34" charset="0"/>
                <a:ea typeface="ヒラギノ角ゴ Pro W3" charset="-128"/>
              </a:rPr>
              <a:t>6 bzw. 9 Jahre) </a:t>
            </a:r>
            <a:r>
              <a:rPr lang="de-DE" dirty="0">
                <a:latin typeface="Arial" panose="020B0604020202020204" pitchFamily="34" charset="0"/>
                <a:ea typeface="ヒラギノ角ゴ Pro W3" charset="-128"/>
              </a:rPr>
              <a:t>verlängert sich </a:t>
            </a:r>
            <a:r>
              <a:rPr lang="de-DE" dirty="0" smtClean="0">
                <a:latin typeface="Arial" panose="020B0604020202020204" pitchFamily="34" charset="0"/>
                <a:ea typeface="ヒラギノ角ゴ Pro W3" charset="-128"/>
              </a:rPr>
              <a:t>jeweils entsprechend. </a:t>
            </a:r>
            <a:endParaRPr lang="de-DE" altLang="de-DE" dirty="0">
              <a:latin typeface="Arial" panose="020B0604020202020204" pitchFamily="34" charset="0"/>
              <a:ea typeface="ヒラギノ角ゴ Pro W3" charset="-128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3DE5225-3E94-492F-B2C3-9BBB65835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Rückkehrprogramm | Fragen und Antworten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4068CE8-6D35-48A1-B8AA-14E2DA2A5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9BB-C9AF-4E0D-8761-613099AE8747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053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2279CD-07F0-486B-BCA9-728CFFD1E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994" y="320677"/>
            <a:ext cx="6660606" cy="428624"/>
          </a:xfrm>
        </p:spPr>
        <p:txBody>
          <a:bodyPr>
            <a:noAutofit/>
          </a:bodyPr>
          <a:lstStyle/>
          <a:p>
            <a:r>
              <a:rPr lang="de-DE" dirty="0"/>
              <a:t>3</a:t>
            </a:r>
            <a:r>
              <a:rPr lang="de-DE" dirty="0" smtClean="0"/>
              <a:t>. Ist die deutsche Staatsangehörigkeit erforderlich?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CDB0EF-D3EA-40BA-81FF-7ABBD14F5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169" y="3095625"/>
            <a:ext cx="6407449" cy="2762250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de-DE" altLang="de-DE" sz="1800" dirty="0" smtClean="0">
                <a:latin typeface="Arial" panose="020B0604020202020204" pitchFamily="34" charset="0"/>
                <a:ea typeface="ヒラギノ角ゴ Pro W3" charset="-128"/>
              </a:rPr>
              <a:t>Nein. Die deutsche Staatsangehörigkeit ist </a:t>
            </a:r>
            <a:r>
              <a:rPr lang="de-DE" altLang="de-DE" sz="1800" b="1" u="sng" dirty="0" smtClean="0">
                <a:latin typeface="Arial" panose="020B0604020202020204" pitchFamily="34" charset="0"/>
                <a:ea typeface="ヒラギノ角ゴ Pro W3" charset="-128"/>
              </a:rPr>
              <a:t>nicht</a:t>
            </a:r>
            <a:r>
              <a:rPr lang="de-DE" altLang="de-DE" sz="1800" dirty="0" smtClean="0">
                <a:latin typeface="Arial" panose="020B0604020202020204" pitchFamily="34" charset="0"/>
                <a:ea typeface="ヒラギノ角ゴ Pro W3" charset="-128"/>
              </a:rPr>
              <a:t> erforderlich.</a:t>
            </a:r>
            <a:endParaRPr lang="de-DE" altLang="de-DE" sz="1800" dirty="0">
              <a:latin typeface="Arial" panose="020B0604020202020204" pitchFamily="34" charset="0"/>
              <a:ea typeface="ヒラギノ角ゴ Pro W3" charset="-128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3DE5225-3E94-492F-B2C3-9BBB65835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Rückkehrprogramm | Fragen und Antworten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4068CE8-6D35-48A1-B8AA-14E2DA2A5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9BB-C9AF-4E0D-8761-613099AE8747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680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2279CD-07F0-486B-BCA9-728CFFD1E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994" y="320677"/>
            <a:ext cx="6660606" cy="428624"/>
          </a:xfrm>
        </p:spPr>
        <p:txBody>
          <a:bodyPr>
            <a:noAutofit/>
          </a:bodyPr>
          <a:lstStyle/>
          <a:p>
            <a:r>
              <a:rPr lang="de-DE" dirty="0"/>
              <a:t>4</a:t>
            </a:r>
            <a:r>
              <a:rPr lang="de-DE" dirty="0" smtClean="0"/>
              <a:t>. </a:t>
            </a:r>
            <a:r>
              <a:rPr lang="de-DE" dirty="0"/>
              <a:t>Welche Fachrichtungen können sich </a:t>
            </a:r>
            <a:r>
              <a:rPr lang="de-DE" dirty="0" smtClean="0"/>
              <a:t>bewerben</a:t>
            </a:r>
            <a:r>
              <a:rPr lang="de-DE" dirty="0"/>
              <a:t>?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CDB0EF-D3EA-40BA-81FF-7ABBD14F5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169" y="1714500"/>
            <a:ext cx="6655481" cy="4143375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Die Ausschreibungen erfolgen mit jährlichen 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Schwerpunktsetzungen.</a:t>
            </a: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In der Regel wird dabei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 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ein weites Verständnis 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des jeweiligen Themenfeldes zugrunde gelegt. 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Eine Begrenzung auf einzelne Fachrichtungen erfolgt ausdrücklich nicht.  </a:t>
            </a: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Die Relevanz des Forschungsthemas für 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das 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jeweilige Oberthema 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muss 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deutlich erkennbar sein und im Rahmen des Bewerbungsprozesses überzeugend dargelegt werden.</a:t>
            </a:r>
          </a:p>
          <a:p>
            <a:pPr marL="0" indent="0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None/>
              <a:defRPr/>
            </a:pPr>
            <a:endParaRPr lang="de-DE" altLang="de-DE" dirty="0" smtClean="0">
              <a:latin typeface="Arial" panose="020B0604020202020204" pitchFamily="34" charset="0"/>
              <a:ea typeface="ヒラギノ角ゴ Pro W3" charset="-128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3DE5225-3E94-492F-B2C3-9BBB65835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Rückkehrprogramm | Fragen und Antworten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4068CE8-6D35-48A1-B8AA-14E2DA2A5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9BB-C9AF-4E0D-8761-613099AE8747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211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2279CD-07F0-486B-BCA9-728CFFD1E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994" y="320677"/>
            <a:ext cx="6660606" cy="428624"/>
          </a:xfrm>
        </p:spPr>
        <p:txBody>
          <a:bodyPr>
            <a:noAutofit/>
          </a:bodyPr>
          <a:lstStyle/>
          <a:p>
            <a:r>
              <a:rPr lang="de-DE" dirty="0"/>
              <a:t>5</a:t>
            </a:r>
            <a:r>
              <a:rPr lang="de-DE" dirty="0" smtClean="0"/>
              <a:t>. Wo kann eine Nachwuchsgruppe eingerichtet werden?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CDB0EF-D3EA-40BA-81FF-7ABBD14F5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169" y="1990725"/>
            <a:ext cx="6407449" cy="3867150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Aufnehmende </a:t>
            </a: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Institution einer Nachwuchsgruppe ist eine Universität in 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Nordrhein-Westfalen.</a:t>
            </a: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Diese </a:t>
            </a: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hat sich zuvor bereit erklärt, die notwendige Infrastruktur – ggf. gemeinsam mit einer außeruniversitären Forschungseinrichtung – bereitzustellen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.</a:t>
            </a: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Es empfiehlt sich ggfs. vorab Kontakt mit einer der teilnehmenden Universitäten aufzunehmen, die rechtzeitig unter 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  <a:hlinkClick r:id="rId2"/>
              </a:rPr>
              <a:t>www.rueckkehrprogramm.nrw.de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 aufgeführt sind.</a:t>
            </a:r>
            <a:endParaRPr lang="de-DE" altLang="de-DE" dirty="0">
              <a:latin typeface="Arial" panose="020B0604020202020204" pitchFamily="34" charset="0"/>
              <a:ea typeface="ヒラギノ角ゴ Pro W3" charset="-128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3DE5225-3E94-492F-B2C3-9BBB65835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Rückkehrprogramm | Fragen und Antworten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4068CE8-6D35-48A1-B8AA-14E2DA2A5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9BB-C9AF-4E0D-8761-613099AE8747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29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2279CD-07F0-486B-BCA9-728CFFD1E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994" y="320677"/>
            <a:ext cx="6660606" cy="428624"/>
          </a:xfrm>
        </p:spPr>
        <p:txBody>
          <a:bodyPr>
            <a:noAutofit/>
          </a:bodyPr>
          <a:lstStyle/>
          <a:p>
            <a:r>
              <a:rPr lang="de-DE" dirty="0"/>
              <a:t>6</a:t>
            </a:r>
            <a:r>
              <a:rPr lang="de-DE" dirty="0" smtClean="0"/>
              <a:t>. Wie lang ist die maximale Förderdauer pro Nachwuchsgruppe?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CDB0EF-D3EA-40BA-81FF-7ABBD14F5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169" y="1990725"/>
            <a:ext cx="6407449" cy="3867150"/>
          </a:xfrm>
        </p:spPr>
        <p:txBody>
          <a:bodyPr anchor="t">
            <a:normAutofit/>
          </a:bodyPr>
          <a:lstStyle/>
          <a:p>
            <a:pPr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Die Förderung durch das Land Nordrhein-Westfalen wird für einen Zeitraum von fünf Jahren gewährt.</a:t>
            </a: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Die Förderung sollte innerhalb von sechs und muss innerhalb von neun Monaten nach der Nominierung im Rahmen des Symposiums 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 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angetreten werden. </a:t>
            </a:r>
            <a:endParaRPr lang="de-DE" altLang="de-DE" dirty="0">
              <a:latin typeface="Arial" panose="020B0604020202020204" pitchFamily="34" charset="0"/>
              <a:ea typeface="ヒラギノ角ゴ Pro W3" charset="-128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3DE5225-3E94-492F-B2C3-9BBB65835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Rückkehrprogramm | Fragen und Antworten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4068CE8-6D35-48A1-B8AA-14E2DA2A5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9BB-C9AF-4E0D-8761-613099AE8747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37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2279CD-07F0-486B-BCA9-728CFFD1E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994" y="320677"/>
            <a:ext cx="6660606" cy="428624"/>
          </a:xfrm>
        </p:spPr>
        <p:txBody>
          <a:bodyPr>
            <a:noAutofit/>
          </a:bodyPr>
          <a:lstStyle/>
          <a:p>
            <a:r>
              <a:rPr lang="de-DE" dirty="0"/>
              <a:t>7</a:t>
            </a:r>
            <a:r>
              <a:rPr lang="de-DE" dirty="0" smtClean="0"/>
              <a:t>. </a:t>
            </a:r>
            <a:r>
              <a:rPr lang="de-DE" dirty="0"/>
              <a:t>Welche Fördermittel stehen der Nachwuchsgruppe zur Verfügung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CDB0EF-D3EA-40BA-81FF-7ABBD14F5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169" y="1990725"/>
            <a:ext cx="6407449" cy="3867150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Für </a:t>
            </a: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jede Nachwuchsgruppe werden in der fünfjährigen Förderphase bis zu 1,25 Mio. Euro vom Land zur Verfügung gestellt für:</a:t>
            </a: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Personal- und Sachmittel (inkl. Reisekosten, Literatur, etc.)</a:t>
            </a: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Investitionen (Geräte &gt; 5.000 €</a:t>
            </a: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)</a:t>
            </a:r>
            <a:endParaRPr lang="de-DE" altLang="de-DE" dirty="0">
              <a:latin typeface="Arial" panose="020B0604020202020204" pitchFamily="34" charset="0"/>
              <a:ea typeface="ヒラギノ角ゴ Pro W3" charset="-128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3DE5225-3E94-492F-B2C3-9BBB65835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Rückkehrprogramm | Fragen und Antworten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4068CE8-6D35-48A1-B8AA-14E2DA2A5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9BB-C9AF-4E0D-8761-613099AE8747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774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2279CD-07F0-486B-BCA9-728CFFD1E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994" y="320677"/>
            <a:ext cx="6660606" cy="428624"/>
          </a:xfrm>
        </p:spPr>
        <p:txBody>
          <a:bodyPr>
            <a:noAutofit/>
          </a:bodyPr>
          <a:lstStyle/>
          <a:p>
            <a:r>
              <a:rPr lang="de-DE" dirty="0"/>
              <a:t>8</a:t>
            </a:r>
            <a:r>
              <a:rPr lang="de-DE" dirty="0" smtClean="0"/>
              <a:t>. Kann eigenes Personal mitgebracht werden?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CDB0EF-D3EA-40BA-81FF-7ABBD14F5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169" y="1990725"/>
            <a:ext cx="6407449" cy="3867150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de-DE" altLang="de-DE" dirty="0" smtClean="0">
                <a:latin typeface="Arial" panose="020B0604020202020204" pitchFamily="34" charset="0"/>
                <a:ea typeface="ヒラギノ角ゴ Pro W3" charset="-128"/>
              </a:rPr>
              <a:t>Ja.</a:t>
            </a:r>
            <a:endParaRPr lang="de-DE" altLang="de-DE" dirty="0">
              <a:latin typeface="Arial" panose="020B0604020202020204" pitchFamily="34" charset="0"/>
              <a:ea typeface="ヒラギノ角ゴ Pro W3" charset="-128"/>
            </a:endParaRPr>
          </a:p>
          <a:p>
            <a:pPr marL="0" indent="0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de-DE" altLang="de-DE" dirty="0">
                <a:latin typeface="Arial" panose="020B0604020202020204" pitchFamily="34" charset="0"/>
                <a:ea typeface="ヒラギノ角ゴ Pro W3" charset="-128"/>
              </a:rPr>
              <a:t>Mit den zur Verfügung gestellten Mitteln kann – neben der eigenen Stelle – auch weiteres Personal zur Unterstützung der wissenschaftlichen Forschung eingestellt werden. 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3DE5225-3E94-492F-B2C3-9BBB65835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Rückkehrprogramm | Fragen und Antworten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4068CE8-6D35-48A1-B8AA-14E2DA2A5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9BB-C9AF-4E0D-8761-613099AE8747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149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Benutzerdefiniert 10">
      <a:dk1>
        <a:sysClr val="windowText" lastClr="000000"/>
      </a:dk1>
      <a:lt1>
        <a:sysClr val="window" lastClr="FFFFFF"/>
      </a:lt1>
      <a:dk2>
        <a:srgbClr val="F29200"/>
      </a:dk2>
      <a:lt2>
        <a:srgbClr val="ACACAC"/>
      </a:lt2>
      <a:accent1>
        <a:srgbClr val="009FAD"/>
      </a:accent1>
      <a:accent2>
        <a:srgbClr val="283583"/>
      </a:accent2>
      <a:accent3>
        <a:srgbClr val="CE1719"/>
      </a:accent3>
      <a:accent4>
        <a:srgbClr val="3FA535"/>
      </a:accent4>
      <a:accent5>
        <a:srgbClr val="F29200"/>
      </a:accent5>
      <a:accent6>
        <a:srgbClr val="3A3838"/>
      </a:accent6>
      <a:hlink>
        <a:srgbClr val="ED7D31"/>
      </a:hlink>
      <a:folHlink>
        <a:srgbClr val="3A3838"/>
      </a:folHlink>
    </a:clrScheme>
    <a:fontScheme name="Benutzerdefiniert 1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820</Words>
  <Application>Microsoft Office PowerPoint</Application>
  <PresentationFormat>Bildschirmpräsentation (4:3)</PresentationFormat>
  <Paragraphs>82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0" baseType="lpstr">
      <vt:lpstr>Arial</vt:lpstr>
      <vt:lpstr>BentonSans Cond Medium</vt:lpstr>
      <vt:lpstr>Calibri</vt:lpstr>
      <vt:lpstr>Wingdings</vt:lpstr>
      <vt:lpstr>ヒラギノ角ゴ Pro W3</vt:lpstr>
      <vt:lpstr>Office</vt:lpstr>
      <vt:lpstr>Fragen und Antworten zum RückkehrProgramm</vt:lpstr>
      <vt:lpstr>1. Welche Voraussetzungen sind zu erfüllen?</vt:lpstr>
      <vt:lpstr>2. Welche Besonderheiten können bei der    Berechnung der Ausschlussfrist berücksichtigt werden? </vt:lpstr>
      <vt:lpstr>3. Ist die deutsche Staatsangehörigkeit erforderlich?</vt:lpstr>
      <vt:lpstr>4. Welche Fachrichtungen können sich bewerben? </vt:lpstr>
      <vt:lpstr>5. Wo kann eine Nachwuchsgruppe eingerichtet werden?</vt:lpstr>
      <vt:lpstr>6. Wie lang ist die maximale Förderdauer pro Nachwuchsgruppe?</vt:lpstr>
      <vt:lpstr>7. Welche Fördermittel stehen der Nachwuchsgruppe zur Verfügung?</vt:lpstr>
      <vt:lpstr>8. Kann eigenes Personal mitgebracht werden?</vt:lpstr>
      <vt:lpstr>9. Welche Fördermöglichkeiten gibt es im Anschluss?</vt:lpstr>
      <vt:lpstr>10. Wie kann man sich bewerben?</vt:lpstr>
      <vt:lpstr>11. Welche Unterlagen sollte die Bewerbung enthalten?</vt:lpstr>
      <vt:lpstr>12. Wie verläuft das Bewerbungsverfahren?</vt:lpstr>
      <vt:lpstr>NRW-Rückkehrprogramm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Anni Trubizki</dc:creator>
  <cp:lastModifiedBy>Schulz, Fabian</cp:lastModifiedBy>
  <cp:revision>64</cp:revision>
  <cp:lastPrinted>2020-02-13T13:37:03Z</cp:lastPrinted>
  <dcterms:created xsi:type="dcterms:W3CDTF">2018-06-28T08:05:37Z</dcterms:created>
  <dcterms:modified xsi:type="dcterms:W3CDTF">2023-05-22T12:07:00Z</dcterms:modified>
</cp:coreProperties>
</file>